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488400" cy="32461200"/>
  <p:notesSz cx="6858000" cy="9144000"/>
  <p:defaultTextStyle>
    <a:defPPr>
      <a:defRPr lang="en-US"/>
    </a:defPPr>
    <a:lvl1pPr marL="0" algn="l" defTabSz="3082665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1pPr>
    <a:lvl2pPr marL="1541333" algn="l" defTabSz="3082665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2pPr>
    <a:lvl3pPr marL="3082665" algn="l" defTabSz="3082665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3pPr>
    <a:lvl4pPr marL="4623999" algn="l" defTabSz="3082665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4pPr>
    <a:lvl5pPr marL="6165331" algn="l" defTabSz="3082665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5pPr>
    <a:lvl6pPr marL="7706664" algn="l" defTabSz="3082665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6pPr>
    <a:lvl7pPr marL="9247996" algn="l" defTabSz="3082665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7pPr>
    <a:lvl8pPr marL="10789329" algn="l" defTabSz="3082665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8pPr>
    <a:lvl9pPr marL="12330663" algn="l" defTabSz="3082665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-1938" y="2388"/>
      </p:cViewPr>
      <p:guideLst>
        <p:guide orient="horz" pos="10224"/>
        <p:guide pos="67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630" y="10084014"/>
            <a:ext cx="18265140" cy="695811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23260" y="18394680"/>
            <a:ext cx="15041880" cy="8295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413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82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239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165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706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247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7893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330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872A-5BD5-40D4-9B07-1A55B8EDB94D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91373-9023-4CF4-93FB-7F390DD2B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94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872A-5BD5-40D4-9B07-1A55B8EDB94D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91373-9023-4CF4-93FB-7F390DD2B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799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392056" y="6236758"/>
            <a:ext cx="11602244" cy="13294815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7863" y="6236758"/>
            <a:ext cx="34456053" cy="13294815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872A-5BD5-40D4-9B07-1A55B8EDB94D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91373-9023-4CF4-93FB-7F390DD2B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481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872A-5BD5-40D4-9B07-1A55B8EDB94D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91373-9023-4CF4-93FB-7F390DD2B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719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7435" y="20859329"/>
            <a:ext cx="18265140" cy="6447155"/>
          </a:xfrm>
        </p:spPr>
        <p:txBody>
          <a:bodyPr anchor="t"/>
          <a:lstStyle>
            <a:lvl1pPr algn="l">
              <a:defRPr sz="13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7435" y="13758444"/>
            <a:ext cx="18265140" cy="7100886"/>
          </a:xfrm>
        </p:spPr>
        <p:txBody>
          <a:bodyPr anchor="b"/>
          <a:lstStyle>
            <a:lvl1pPr marL="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1pPr>
            <a:lvl2pPr marL="1541333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2pPr>
            <a:lvl3pPr marL="3082665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623999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4pPr>
            <a:lvl5pPr marL="6165331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5pPr>
            <a:lvl6pPr marL="7706664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6pPr>
            <a:lvl7pPr marL="9247996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7pPr>
            <a:lvl8pPr marL="10789329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8pPr>
            <a:lvl9pPr marL="12330663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872A-5BD5-40D4-9B07-1A55B8EDB94D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91373-9023-4CF4-93FB-7F390DD2B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154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7864" y="36353538"/>
            <a:ext cx="23029147" cy="102831373"/>
          </a:xfrm>
        </p:spPr>
        <p:txBody>
          <a:bodyPr/>
          <a:lstStyle>
            <a:lvl1pPr>
              <a:defRPr sz="9400"/>
            </a:lvl1pPr>
            <a:lvl2pPr>
              <a:defRPr sz="81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65151" y="36353538"/>
            <a:ext cx="23029149" cy="102831373"/>
          </a:xfrm>
        </p:spPr>
        <p:txBody>
          <a:bodyPr/>
          <a:lstStyle>
            <a:lvl1pPr>
              <a:defRPr sz="9400"/>
            </a:lvl1pPr>
            <a:lvl2pPr>
              <a:defRPr sz="81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872A-5BD5-40D4-9B07-1A55B8EDB94D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91373-9023-4CF4-93FB-7F390DD2B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710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420" y="1299953"/>
            <a:ext cx="19339560" cy="5410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4420" y="7266201"/>
            <a:ext cx="9494442" cy="3028207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41333" indent="0">
              <a:buNone/>
              <a:defRPr sz="6800" b="1"/>
            </a:lvl2pPr>
            <a:lvl3pPr marL="3082665" indent="0">
              <a:buNone/>
              <a:defRPr sz="6100" b="1"/>
            </a:lvl3pPr>
            <a:lvl4pPr marL="4623999" indent="0">
              <a:buNone/>
              <a:defRPr sz="5400" b="1"/>
            </a:lvl4pPr>
            <a:lvl5pPr marL="6165331" indent="0">
              <a:buNone/>
              <a:defRPr sz="5400" b="1"/>
            </a:lvl5pPr>
            <a:lvl6pPr marL="7706664" indent="0">
              <a:buNone/>
              <a:defRPr sz="5400" b="1"/>
            </a:lvl6pPr>
            <a:lvl7pPr marL="9247996" indent="0">
              <a:buNone/>
              <a:defRPr sz="5400" b="1"/>
            </a:lvl7pPr>
            <a:lvl8pPr marL="10789329" indent="0">
              <a:buNone/>
              <a:defRPr sz="5400" b="1"/>
            </a:lvl8pPr>
            <a:lvl9pPr marL="12330663" indent="0">
              <a:buNone/>
              <a:defRPr sz="5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4420" y="10294408"/>
            <a:ext cx="9494442" cy="18702763"/>
          </a:xfrm>
        </p:spPr>
        <p:txBody>
          <a:bodyPr/>
          <a:lstStyle>
            <a:lvl1pPr>
              <a:defRPr sz="8100"/>
            </a:lvl1pPr>
            <a:lvl2pPr>
              <a:defRPr sz="68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15810" y="7266201"/>
            <a:ext cx="9498171" cy="3028207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41333" indent="0">
              <a:buNone/>
              <a:defRPr sz="6800" b="1"/>
            </a:lvl2pPr>
            <a:lvl3pPr marL="3082665" indent="0">
              <a:buNone/>
              <a:defRPr sz="6100" b="1"/>
            </a:lvl3pPr>
            <a:lvl4pPr marL="4623999" indent="0">
              <a:buNone/>
              <a:defRPr sz="5400" b="1"/>
            </a:lvl4pPr>
            <a:lvl5pPr marL="6165331" indent="0">
              <a:buNone/>
              <a:defRPr sz="5400" b="1"/>
            </a:lvl5pPr>
            <a:lvl6pPr marL="7706664" indent="0">
              <a:buNone/>
              <a:defRPr sz="5400" b="1"/>
            </a:lvl6pPr>
            <a:lvl7pPr marL="9247996" indent="0">
              <a:buNone/>
              <a:defRPr sz="5400" b="1"/>
            </a:lvl7pPr>
            <a:lvl8pPr marL="10789329" indent="0">
              <a:buNone/>
              <a:defRPr sz="5400" b="1"/>
            </a:lvl8pPr>
            <a:lvl9pPr marL="12330663" indent="0">
              <a:buNone/>
              <a:defRPr sz="5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15810" y="10294408"/>
            <a:ext cx="9498171" cy="18702763"/>
          </a:xfrm>
        </p:spPr>
        <p:txBody>
          <a:bodyPr/>
          <a:lstStyle>
            <a:lvl1pPr>
              <a:defRPr sz="8100"/>
            </a:lvl1pPr>
            <a:lvl2pPr>
              <a:defRPr sz="68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872A-5BD5-40D4-9B07-1A55B8EDB94D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91373-9023-4CF4-93FB-7F390DD2B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174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872A-5BD5-40D4-9B07-1A55B8EDB94D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91373-9023-4CF4-93FB-7F390DD2B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10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872A-5BD5-40D4-9B07-1A55B8EDB94D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91373-9023-4CF4-93FB-7F390DD2B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826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422" y="1292437"/>
            <a:ext cx="7069535" cy="5500370"/>
          </a:xfrm>
        </p:spPr>
        <p:txBody>
          <a:bodyPr anchor="b"/>
          <a:lstStyle>
            <a:lvl1pPr algn="l">
              <a:defRPr sz="6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1367" y="1292440"/>
            <a:ext cx="12012613" cy="27704734"/>
          </a:xfrm>
        </p:spPr>
        <p:txBody>
          <a:bodyPr/>
          <a:lstStyle>
            <a:lvl1pPr>
              <a:defRPr sz="10800"/>
            </a:lvl1pPr>
            <a:lvl2pPr>
              <a:defRPr sz="9400"/>
            </a:lvl2pPr>
            <a:lvl3pPr>
              <a:defRPr sz="81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422" y="6792810"/>
            <a:ext cx="7069535" cy="22204364"/>
          </a:xfrm>
        </p:spPr>
        <p:txBody>
          <a:bodyPr/>
          <a:lstStyle>
            <a:lvl1pPr marL="0" indent="0">
              <a:buNone/>
              <a:defRPr sz="4700"/>
            </a:lvl1pPr>
            <a:lvl2pPr marL="1541333" indent="0">
              <a:buNone/>
              <a:defRPr sz="4000"/>
            </a:lvl2pPr>
            <a:lvl3pPr marL="3082665" indent="0">
              <a:buNone/>
              <a:defRPr sz="3300"/>
            </a:lvl3pPr>
            <a:lvl4pPr marL="4623999" indent="0">
              <a:buNone/>
              <a:defRPr sz="3000"/>
            </a:lvl4pPr>
            <a:lvl5pPr marL="6165331" indent="0">
              <a:buNone/>
              <a:defRPr sz="3000"/>
            </a:lvl5pPr>
            <a:lvl6pPr marL="7706664" indent="0">
              <a:buNone/>
              <a:defRPr sz="3000"/>
            </a:lvl6pPr>
            <a:lvl7pPr marL="9247996" indent="0">
              <a:buNone/>
              <a:defRPr sz="3000"/>
            </a:lvl7pPr>
            <a:lvl8pPr marL="10789329" indent="0">
              <a:buNone/>
              <a:defRPr sz="3000"/>
            </a:lvl8pPr>
            <a:lvl9pPr marL="12330663" indent="0">
              <a:buNone/>
              <a:defRPr sz="3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872A-5BD5-40D4-9B07-1A55B8EDB94D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91373-9023-4CF4-93FB-7F390DD2B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69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1877" y="22722840"/>
            <a:ext cx="12893040" cy="2682559"/>
          </a:xfrm>
        </p:spPr>
        <p:txBody>
          <a:bodyPr anchor="b"/>
          <a:lstStyle>
            <a:lvl1pPr algn="l">
              <a:defRPr sz="6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1877" y="2900468"/>
            <a:ext cx="12893040" cy="19476720"/>
          </a:xfrm>
        </p:spPr>
        <p:txBody>
          <a:bodyPr/>
          <a:lstStyle>
            <a:lvl1pPr marL="0" indent="0">
              <a:buNone/>
              <a:defRPr sz="10800"/>
            </a:lvl1pPr>
            <a:lvl2pPr marL="1541333" indent="0">
              <a:buNone/>
              <a:defRPr sz="9400"/>
            </a:lvl2pPr>
            <a:lvl3pPr marL="3082665" indent="0">
              <a:buNone/>
              <a:defRPr sz="8100"/>
            </a:lvl3pPr>
            <a:lvl4pPr marL="4623999" indent="0">
              <a:buNone/>
              <a:defRPr sz="6800"/>
            </a:lvl4pPr>
            <a:lvl5pPr marL="6165331" indent="0">
              <a:buNone/>
              <a:defRPr sz="6800"/>
            </a:lvl5pPr>
            <a:lvl6pPr marL="7706664" indent="0">
              <a:buNone/>
              <a:defRPr sz="6800"/>
            </a:lvl6pPr>
            <a:lvl7pPr marL="9247996" indent="0">
              <a:buNone/>
              <a:defRPr sz="6800"/>
            </a:lvl7pPr>
            <a:lvl8pPr marL="10789329" indent="0">
              <a:buNone/>
              <a:defRPr sz="6800"/>
            </a:lvl8pPr>
            <a:lvl9pPr marL="12330663" indent="0">
              <a:buNone/>
              <a:defRPr sz="6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1877" y="25405399"/>
            <a:ext cx="12893040" cy="3809681"/>
          </a:xfrm>
        </p:spPr>
        <p:txBody>
          <a:bodyPr/>
          <a:lstStyle>
            <a:lvl1pPr marL="0" indent="0">
              <a:buNone/>
              <a:defRPr sz="4700"/>
            </a:lvl1pPr>
            <a:lvl2pPr marL="1541333" indent="0">
              <a:buNone/>
              <a:defRPr sz="4000"/>
            </a:lvl2pPr>
            <a:lvl3pPr marL="3082665" indent="0">
              <a:buNone/>
              <a:defRPr sz="3300"/>
            </a:lvl3pPr>
            <a:lvl4pPr marL="4623999" indent="0">
              <a:buNone/>
              <a:defRPr sz="3000"/>
            </a:lvl4pPr>
            <a:lvl5pPr marL="6165331" indent="0">
              <a:buNone/>
              <a:defRPr sz="3000"/>
            </a:lvl5pPr>
            <a:lvl6pPr marL="7706664" indent="0">
              <a:buNone/>
              <a:defRPr sz="3000"/>
            </a:lvl6pPr>
            <a:lvl7pPr marL="9247996" indent="0">
              <a:buNone/>
              <a:defRPr sz="3000"/>
            </a:lvl7pPr>
            <a:lvl8pPr marL="10789329" indent="0">
              <a:buNone/>
              <a:defRPr sz="3000"/>
            </a:lvl8pPr>
            <a:lvl9pPr marL="12330663" indent="0">
              <a:buNone/>
              <a:defRPr sz="3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872A-5BD5-40D4-9B07-1A55B8EDB94D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91373-9023-4CF4-93FB-7F390DD2B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398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74420" y="1299953"/>
            <a:ext cx="19339560" cy="5410200"/>
          </a:xfrm>
          <a:prstGeom prst="rect">
            <a:avLst/>
          </a:prstGeom>
        </p:spPr>
        <p:txBody>
          <a:bodyPr vert="horz" lIns="308267" tIns="154133" rIns="308267" bIns="15413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4420" y="7574283"/>
            <a:ext cx="19339560" cy="21422891"/>
          </a:xfrm>
          <a:prstGeom prst="rect">
            <a:avLst/>
          </a:prstGeom>
        </p:spPr>
        <p:txBody>
          <a:bodyPr vert="horz" lIns="308267" tIns="154133" rIns="308267" bIns="15413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74420" y="30086725"/>
            <a:ext cx="5013960" cy="1728258"/>
          </a:xfrm>
          <a:prstGeom prst="rect">
            <a:avLst/>
          </a:prstGeom>
        </p:spPr>
        <p:txBody>
          <a:bodyPr vert="horz" lIns="308267" tIns="154133" rIns="308267" bIns="154133" rtlCol="0" anchor="ctr"/>
          <a:lstStyle>
            <a:lvl1pPr algn="l">
              <a:defRPr sz="4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E872A-5BD5-40D4-9B07-1A55B8EDB94D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41870" y="30086725"/>
            <a:ext cx="6804660" cy="1728258"/>
          </a:xfrm>
          <a:prstGeom prst="rect">
            <a:avLst/>
          </a:prstGeom>
        </p:spPr>
        <p:txBody>
          <a:bodyPr vert="horz" lIns="308267" tIns="154133" rIns="308267" bIns="154133" rtlCol="0" anchor="ctr"/>
          <a:lstStyle>
            <a:lvl1pPr algn="ctr">
              <a:defRPr sz="4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00020" y="30086725"/>
            <a:ext cx="5013960" cy="1728258"/>
          </a:xfrm>
          <a:prstGeom prst="rect">
            <a:avLst/>
          </a:prstGeom>
        </p:spPr>
        <p:txBody>
          <a:bodyPr vert="horz" lIns="308267" tIns="154133" rIns="308267" bIns="154133" rtlCol="0" anchor="ctr"/>
          <a:lstStyle>
            <a:lvl1pPr algn="r">
              <a:defRPr sz="4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91373-9023-4CF4-93FB-7F390DD2B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09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082665" rtl="0" eaLnBrk="1" latinLnBrk="0" hangingPunct="1">
        <a:spcBef>
          <a:spcPct val="0"/>
        </a:spcBef>
        <a:buNone/>
        <a:defRPr sz="1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56000" indent="-1156000" algn="l" defTabSz="3082665" rtl="0" eaLnBrk="1" latinLnBrk="0" hangingPunct="1">
        <a:spcBef>
          <a:spcPct val="20000"/>
        </a:spcBef>
        <a:buFont typeface="Arial" panose="020B0604020202020204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1pPr>
      <a:lvl2pPr marL="2504666" indent="-963333" algn="l" defTabSz="3082665" rtl="0" eaLnBrk="1" latinLnBrk="0" hangingPunct="1">
        <a:spcBef>
          <a:spcPct val="20000"/>
        </a:spcBef>
        <a:buFont typeface="Arial" panose="020B0604020202020204" pitchFamily="34" charset="0"/>
        <a:buChar char="–"/>
        <a:defRPr sz="9400" kern="1200">
          <a:solidFill>
            <a:schemeClr val="tx1"/>
          </a:solidFill>
          <a:latin typeface="+mn-lt"/>
          <a:ea typeface="+mn-ea"/>
          <a:cs typeface="+mn-cs"/>
        </a:defRPr>
      </a:lvl2pPr>
      <a:lvl3pPr marL="3853332" indent="-770666" algn="l" defTabSz="3082665" rtl="0" eaLnBrk="1" latinLnBrk="0" hangingPunct="1">
        <a:spcBef>
          <a:spcPct val="2000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5394665" indent="-770666" algn="l" defTabSz="3082665" rtl="0" eaLnBrk="1" latinLnBrk="0" hangingPunct="1">
        <a:spcBef>
          <a:spcPct val="20000"/>
        </a:spcBef>
        <a:buFont typeface="Arial" panose="020B0604020202020204" pitchFamily="34" charset="0"/>
        <a:buChar char="–"/>
        <a:defRPr sz="6800" kern="1200">
          <a:solidFill>
            <a:schemeClr val="tx1"/>
          </a:solidFill>
          <a:latin typeface="+mn-lt"/>
          <a:ea typeface="+mn-ea"/>
          <a:cs typeface="+mn-cs"/>
        </a:defRPr>
      </a:lvl4pPr>
      <a:lvl5pPr marL="6935998" indent="-770666" algn="l" defTabSz="3082665" rtl="0" eaLnBrk="1" latinLnBrk="0" hangingPunct="1">
        <a:spcBef>
          <a:spcPct val="20000"/>
        </a:spcBef>
        <a:buFont typeface="Arial" panose="020B0604020202020204" pitchFamily="34" charset="0"/>
        <a:buChar char="»"/>
        <a:defRPr sz="6800" kern="1200">
          <a:solidFill>
            <a:schemeClr val="tx1"/>
          </a:solidFill>
          <a:latin typeface="+mn-lt"/>
          <a:ea typeface="+mn-ea"/>
          <a:cs typeface="+mn-cs"/>
        </a:defRPr>
      </a:lvl5pPr>
      <a:lvl6pPr marL="8477330" indent="-770666" algn="l" defTabSz="30826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6pPr>
      <a:lvl7pPr marL="10018663" indent="-770666" algn="l" defTabSz="30826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7pPr>
      <a:lvl8pPr marL="11559996" indent="-770666" algn="l" defTabSz="30826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8pPr>
      <a:lvl9pPr marL="13101329" indent="-770666" algn="l" defTabSz="30826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82665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1pPr>
      <a:lvl2pPr marL="1541333" algn="l" defTabSz="3082665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3082665" algn="l" defTabSz="3082665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4623999" algn="l" defTabSz="3082665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4pPr>
      <a:lvl5pPr marL="6165331" algn="l" defTabSz="3082665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5pPr>
      <a:lvl6pPr marL="7706664" algn="l" defTabSz="3082665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6pPr>
      <a:lvl7pPr marL="9247996" algn="l" defTabSz="3082665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7pPr>
      <a:lvl8pPr marL="10789329" algn="l" defTabSz="3082665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12330663" algn="l" defTabSz="3082665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489" y="20890210"/>
            <a:ext cx="21505126" cy="393954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9489" y="20890210"/>
            <a:ext cx="2147501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 is an example of the type of data gathered by the sensors. The 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pressure sensor was tested by visiting different floors using a </a:t>
            </a:r>
            <a:r>
              <a:rPr lang="en-US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elevator. 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test simulates the altitude change when the payload is actually launched. The altitude changes as the payload is moved from floor to </a:t>
            </a:r>
            <a:r>
              <a:rPr lang="en-US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floor with surprising accuracy, proving the viability of the system.</a:t>
            </a:r>
            <a:endParaRPr lang="en-US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63633" y="4647581"/>
            <a:ext cx="7367135" cy="159258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4589" y="1"/>
            <a:ext cx="21509608" cy="4267199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Analysis of muon flux across altitude </a:t>
            </a: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Jacob Gerecht and Michael Winchester 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— Department of 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Physics, 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University of Northern Colorado, Greeley, Colorado</a:t>
            </a:r>
            <a:endParaRPr lang="en-US" sz="6000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838200" y="4981284"/>
            <a:ext cx="3657600" cy="1197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894" tIns="89894" rIns="89894" bIns="89894">
            <a:spAutoFit/>
          </a:bodyPr>
          <a:lstStyle>
            <a:lvl1pPr eaLnBrk="0" hangingPunct="0">
              <a:tabLst>
                <a:tab pos="498475" algn="l"/>
              </a:tabLst>
              <a:defRPr sz="3200">
                <a:solidFill>
                  <a:schemeClr val="tx1"/>
                </a:solidFill>
                <a:latin typeface="Helvetica" charset="0"/>
              </a:defRPr>
            </a:lvl1pPr>
            <a:lvl2pPr marL="1384300" indent="-344488" eaLnBrk="0" hangingPunct="0">
              <a:tabLst>
                <a:tab pos="498475" algn="l"/>
              </a:tabLst>
              <a:defRPr sz="3200">
                <a:solidFill>
                  <a:schemeClr val="tx1"/>
                </a:solidFill>
                <a:latin typeface="Helvetica" charset="0"/>
              </a:defRPr>
            </a:lvl2pPr>
            <a:lvl3pPr marL="1143000" indent="-228600" eaLnBrk="0" hangingPunct="0">
              <a:tabLst>
                <a:tab pos="498475" algn="l"/>
              </a:tabLst>
              <a:defRPr sz="3200">
                <a:solidFill>
                  <a:schemeClr val="tx1"/>
                </a:solidFill>
                <a:latin typeface="Helvetica" charset="0"/>
              </a:defRPr>
            </a:lvl3pPr>
            <a:lvl4pPr marL="1600200" indent="-228600" eaLnBrk="0" hangingPunct="0">
              <a:tabLst>
                <a:tab pos="498475" algn="l"/>
              </a:tabLst>
              <a:defRPr sz="3200">
                <a:solidFill>
                  <a:schemeClr val="tx1"/>
                </a:solidFill>
                <a:latin typeface="Helvetica" charset="0"/>
              </a:defRPr>
            </a:lvl4pPr>
            <a:lvl5pPr marL="2057400" indent="-228600" eaLnBrk="0" hangingPunct="0">
              <a:tabLst>
                <a:tab pos="498475" algn="l"/>
              </a:tabLst>
              <a:defRPr sz="3200">
                <a:solidFill>
                  <a:schemeClr val="tx1"/>
                </a:solidFill>
                <a:latin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8475" algn="l"/>
              </a:tabLst>
              <a:defRPr sz="3200">
                <a:solidFill>
                  <a:schemeClr val="tx1"/>
                </a:solidFill>
                <a:latin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8475" algn="l"/>
              </a:tabLst>
              <a:defRPr sz="3200">
                <a:solidFill>
                  <a:schemeClr val="tx1"/>
                </a:solidFill>
                <a:latin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8475" algn="l"/>
              </a:tabLst>
              <a:defRPr sz="3200">
                <a:solidFill>
                  <a:schemeClr val="tx1"/>
                </a:solidFill>
                <a:latin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8475" algn="l"/>
              </a:tabLst>
              <a:defRPr sz="3200">
                <a:solidFill>
                  <a:schemeClr val="tx1"/>
                </a:solidFill>
                <a:latin typeface="Helvetica" charset="0"/>
              </a:defRPr>
            </a:lvl9pPr>
          </a:lstStyle>
          <a:p>
            <a:pPr algn="just" eaLnBrk="1" hangingPunct="1"/>
            <a:r>
              <a:rPr lang="en-US" altLang="en-US" sz="6600" b="1" dirty="0" smtClean="0">
                <a:solidFill>
                  <a:srgbClr val="7030A0"/>
                </a:solidFill>
              </a:rPr>
              <a:t>Results:</a:t>
            </a:r>
            <a:endParaRPr lang="en-US" altLang="en-US" sz="6600" b="1" dirty="0" smtClean="0">
              <a:solidFill>
                <a:srgbClr val="7030A0"/>
              </a:solidFill>
            </a:endParaRPr>
          </a:p>
        </p:txBody>
      </p:sp>
      <p:cxnSp>
        <p:nvCxnSpPr>
          <p:cNvPr id="25" name="Elbow Connector 24"/>
          <p:cNvCxnSpPr/>
          <p:nvPr/>
        </p:nvCxnSpPr>
        <p:spPr>
          <a:xfrm rot="5400000">
            <a:off x="-17792700" y="16421100"/>
            <a:ext cx="32080200" cy="12700"/>
          </a:xfrm>
          <a:prstGeom prst="bentConnector3">
            <a:avLst/>
          </a:prstGeom>
          <a:ln w="920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-9296400" y="11067670"/>
            <a:ext cx="6781800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35.5 in 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0" y="-838200"/>
            <a:ext cx="21869400" cy="0"/>
          </a:xfrm>
          <a:prstGeom prst="straightConnector1">
            <a:avLst/>
          </a:prstGeom>
          <a:ln w="793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419207" y="-2778693"/>
            <a:ext cx="9030986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23.5 in</a:t>
            </a:r>
          </a:p>
          <a:p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8568" y="7010400"/>
            <a:ext cx="13400654" cy="12546477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626946" y="6178490"/>
            <a:ext cx="7040506" cy="1471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en-US" sz="5000" dirty="0">
                <a:latin typeface="Times New Roman" pitchFamily="18" charset="0"/>
              </a:rPr>
              <a:t>To test our hypothesis on what the muon flux should be with a change in altitude, we sent up a “test box” with the </a:t>
            </a:r>
            <a:r>
              <a:rPr lang="en-US" altLang="en-US" sz="5000" dirty="0" smtClean="0">
                <a:latin typeface="Times New Roman" pitchFamily="18" charset="0"/>
              </a:rPr>
              <a:t>Geiger </a:t>
            </a:r>
            <a:r>
              <a:rPr lang="en-US" altLang="en-US" sz="5000" dirty="0">
                <a:latin typeface="Times New Roman" pitchFamily="18" charset="0"/>
              </a:rPr>
              <a:t>counter. The box was brought from Greeley, </a:t>
            </a:r>
            <a:r>
              <a:rPr lang="en-US" altLang="en-US" sz="5000" dirty="0" smtClean="0">
                <a:latin typeface="Times New Roman" pitchFamily="18" charset="0"/>
              </a:rPr>
              <a:t>CO (1,500 m) </a:t>
            </a:r>
            <a:r>
              <a:rPr lang="en-US" altLang="en-US" sz="5000" dirty="0">
                <a:latin typeface="Times New Roman" pitchFamily="18" charset="0"/>
              </a:rPr>
              <a:t>to Rocky Mountain National </a:t>
            </a:r>
            <a:r>
              <a:rPr lang="en-US" altLang="en-US" sz="5000" dirty="0" smtClean="0">
                <a:latin typeface="Times New Roman" pitchFamily="18" charset="0"/>
              </a:rPr>
              <a:t>Park (3,600 m). </a:t>
            </a:r>
            <a:r>
              <a:rPr lang="en-US" altLang="en-US" sz="5000" dirty="0">
                <a:latin typeface="Times New Roman" pitchFamily="18" charset="0"/>
              </a:rPr>
              <a:t>The data seemed to match up to what we predicted it should have </a:t>
            </a:r>
            <a:r>
              <a:rPr lang="en-US" altLang="en-US" sz="5000" dirty="0" smtClean="0">
                <a:latin typeface="Times New Roman" pitchFamily="18" charset="0"/>
              </a:rPr>
              <a:t>been, as the </a:t>
            </a:r>
            <a:r>
              <a:rPr lang="en-US" altLang="en-US" sz="5000" dirty="0" smtClean="0">
                <a:latin typeface="Times New Roman" pitchFamily="18" charset="0"/>
              </a:rPr>
              <a:t>average flux </a:t>
            </a:r>
            <a:r>
              <a:rPr lang="en-US" altLang="en-US" sz="5000" dirty="0" smtClean="0">
                <a:latin typeface="Times New Roman" pitchFamily="18" charset="0"/>
              </a:rPr>
              <a:t>increased with altitude. The second half of the hypothesis predicting a decline past 15 kilometers remains untested.</a:t>
            </a:r>
            <a:endParaRPr lang="en-US" sz="5000" dirty="0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0708600"/>
            <a:ext cx="10546080" cy="152400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13374" y="27276063"/>
            <a:ext cx="7543800" cy="2951285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420600" y="30452451"/>
            <a:ext cx="8069773" cy="2036298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86103" y="27562391"/>
            <a:ext cx="5939563" cy="2664957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215" y="25263332"/>
            <a:ext cx="21488400" cy="1981200"/>
          </a:xfrm>
          <a:prstGeom prst="rect">
            <a:avLst/>
          </a:prstGeom>
        </p:spPr>
      </p:pic>
      <p:sp>
        <p:nvSpPr>
          <p:cNvPr id="6" name="Frame 5"/>
          <p:cNvSpPr/>
          <p:nvPr/>
        </p:nvSpPr>
        <p:spPr>
          <a:xfrm>
            <a:off x="9489" y="0"/>
            <a:ext cx="21465530" cy="4267200"/>
          </a:xfrm>
          <a:custGeom>
            <a:avLst/>
            <a:gdLst>
              <a:gd name="connsiteX0" fmla="*/ 0 w 21465530"/>
              <a:gd name="connsiteY0" fmla="*/ 0 h 4267200"/>
              <a:gd name="connsiteX1" fmla="*/ 21465530 w 21465530"/>
              <a:gd name="connsiteY1" fmla="*/ 0 h 4267200"/>
              <a:gd name="connsiteX2" fmla="*/ 21465530 w 21465530"/>
              <a:gd name="connsiteY2" fmla="*/ 4267200 h 4267200"/>
              <a:gd name="connsiteX3" fmla="*/ 0 w 21465530"/>
              <a:gd name="connsiteY3" fmla="*/ 4267200 h 4267200"/>
              <a:gd name="connsiteX4" fmla="*/ 0 w 21465530"/>
              <a:gd name="connsiteY4" fmla="*/ 0 h 4267200"/>
              <a:gd name="connsiteX5" fmla="*/ 533400 w 21465530"/>
              <a:gd name="connsiteY5" fmla="*/ 533400 h 4267200"/>
              <a:gd name="connsiteX6" fmla="*/ 533400 w 21465530"/>
              <a:gd name="connsiteY6" fmla="*/ 3733800 h 4267200"/>
              <a:gd name="connsiteX7" fmla="*/ 20932130 w 21465530"/>
              <a:gd name="connsiteY7" fmla="*/ 3733800 h 4267200"/>
              <a:gd name="connsiteX8" fmla="*/ 20932130 w 21465530"/>
              <a:gd name="connsiteY8" fmla="*/ 533400 h 4267200"/>
              <a:gd name="connsiteX9" fmla="*/ 533400 w 21465530"/>
              <a:gd name="connsiteY9" fmla="*/ 533400 h 4267200"/>
              <a:gd name="connsiteX0" fmla="*/ 0 w 21465530"/>
              <a:gd name="connsiteY0" fmla="*/ 0 h 4267200"/>
              <a:gd name="connsiteX1" fmla="*/ 21465530 w 21465530"/>
              <a:gd name="connsiteY1" fmla="*/ 0 h 4267200"/>
              <a:gd name="connsiteX2" fmla="*/ 21465530 w 21465530"/>
              <a:gd name="connsiteY2" fmla="*/ 4267200 h 4267200"/>
              <a:gd name="connsiteX3" fmla="*/ 0 w 21465530"/>
              <a:gd name="connsiteY3" fmla="*/ 4267200 h 4267200"/>
              <a:gd name="connsiteX4" fmla="*/ 0 w 21465530"/>
              <a:gd name="connsiteY4" fmla="*/ 0 h 4267200"/>
              <a:gd name="connsiteX5" fmla="*/ 509336 w 21465530"/>
              <a:gd name="connsiteY5" fmla="*/ 557463 h 4267200"/>
              <a:gd name="connsiteX6" fmla="*/ 533400 w 21465530"/>
              <a:gd name="connsiteY6" fmla="*/ 3733800 h 4267200"/>
              <a:gd name="connsiteX7" fmla="*/ 20932130 w 21465530"/>
              <a:gd name="connsiteY7" fmla="*/ 3733800 h 4267200"/>
              <a:gd name="connsiteX8" fmla="*/ 20932130 w 21465530"/>
              <a:gd name="connsiteY8" fmla="*/ 533400 h 4267200"/>
              <a:gd name="connsiteX9" fmla="*/ 509336 w 21465530"/>
              <a:gd name="connsiteY9" fmla="*/ 557463 h 42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465530" h="4267200">
                <a:moveTo>
                  <a:pt x="0" y="0"/>
                </a:moveTo>
                <a:lnTo>
                  <a:pt x="21465530" y="0"/>
                </a:lnTo>
                <a:lnTo>
                  <a:pt x="21465530" y="4267200"/>
                </a:lnTo>
                <a:lnTo>
                  <a:pt x="0" y="4267200"/>
                </a:lnTo>
                <a:lnTo>
                  <a:pt x="0" y="0"/>
                </a:lnTo>
                <a:close/>
                <a:moveTo>
                  <a:pt x="509336" y="557463"/>
                </a:moveTo>
                <a:lnTo>
                  <a:pt x="533400" y="3733800"/>
                </a:lnTo>
                <a:lnTo>
                  <a:pt x="20932130" y="3733800"/>
                </a:lnTo>
                <a:lnTo>
                  <a:pt x="20932130" y="533400"/>
                </a:lnTo>
                <a:lnTo>
                  <a:pt x="509336" y="557463"/>
                </a:lnTo>
                <a:close/>
              </a:path>
            </a:pathLst>
          </a:cu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" y="3809999"/>
            <a:ext cx="463632" cy="48360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" y="0"/>
            <a:ext cx="463632" cy="47961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0998405" y="0"/>
            <a:ext cx="489995" cy="47961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0998405" y="3783597"/>
            <a:ext cx="516210" cy="51000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689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164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Analysis of muon flux across altitude  Jacob Gerecht and Michael Winchester — Department of Physics, University of Northern Colorado, Greeley, Colorado</vt:lpstr>
    </vt:vector>
  </TitlesOfParts>
  <Company>University of Northern Colorado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informative title, formatted in “sentence case”, that attracts viewers and states  or hints at “issue”, experimental approach, and study organization Your name(s) here — Department of Biology, University of Northern Colorado, Greeley, Colorado</dc:title>
  <dc:creator>Castaneda, Ivette</dc:creator>
  <cp:lastModifiedBy>Frontiers of Science</cp:lastModifiedBy>
  <cp:revision>21</cp:revision>
  <dcterms:created xsi:type="dcterms:W3CDTF">2014-07-07T18:14:27Z</dcterms:created>
  <dcterms:modified xsi:type="dcterms:W3CDTF">2014-07-23T15:52:00Z</dcterms:modified>
</cp:coreProperties>
</file>