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991F4D8-1DAB-4EBB-A307-F13A44174151}">
  <a:tblStyle styleName="Table_0" styleId="{2991F4D8-1DAB-4EBB-A307-F13A44174151}">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slides/slide7.xml" Type="http://schemas.openxmlformats.org/officeDocument/2006/relationships/slide" Id="rId12"/><Relationship Target="presProps.xml" Type="http://schemas.openxmlformats.org/officeDocument/2006/relationships/presProps" Id="rId2"/><Relationship Target="slides/slide8.xml" Type="http://schemas.openxmlformats.org/officeDocument/2006/relationships/slide" Id="rId13"/><Relationship Target="theme/theme3.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3" name="Shape 12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9" name="Shape 1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7" name="Shape 1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3" name="Shape 1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5" name="Shape 1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 name="Shape 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4" name="Shape 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 name="Shape 59"/>
        <p:cNvGrpSpPr/>
        <p:nvPr/>
      </p:nvGrpSpPr>
      <p:grpSpPr>
        <a:xfrm>
          <a:off y="0" x="0"/>
          <a:ext cy="0" cx="0"/>
          <a:chOff y="0" x="0"/>
          <a:chExt cy="0" cx="0"/>
        </a:xfrm>
      </p:grpSpPr>
      <p:sp>
        <p:nvSpPr>
          <p:cNvPr id="60" name="Shape 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1" name="Shape 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0" name="Shape 7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 name="Shape 80"/>
        <p:cNvGrpSpPr/>
        <p:nvPr/>
      </p:nvGrpSpPr>
      <p:grpSpPr>
        <a:xfrm>
          <a:off y="0" x="0"/>
          <a:ext cy="0" cx="0"/>
          <a:chOff y="0" x="0"/>
          <a:chExt cy="0" cx="0"/>
        </a:xfrm>
      </p:grpSpPr>
      <p:sp>
        <p:nvSpPr>
          <p:cNvPr id="81" name="Shape 8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2" name="Shape 8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1" name="Shape 101"/>
        <p:cNvGrpSpPr/>
        <p:nvPr/>
      </p:nvGrpSpPr>
      <p:grpSpPr>
        <a:xfrm>
          <a:off y="0" x="0"/>
          <a:ext cy="0" cx="0"/>
          <a:chOff y="0" x="0"/>
          <a:chExt cy="0" cx="0"/>
        </a:xfrm>
      </p:grpSpPr>
      <p:sp>
        <p:nvSpPr>
          <p:cNvPr id="102" name="Shape 10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3" name="Shape 10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idx="1" type="subTitle"/>
          </p:nvPr>
        </p:nvSpPr>
        <p:spPr>
          <a:xfrm>
            <a:off y="2840053" x="685800"/>
            <a:ext cy="784799" cx="7772400"/>
          </a:xfrm>
          <a:prstGeom prst="rect">
            <a:avLst/>
          </a:prstGeom>
        </p:spPr>
        <p:txBody>
          <a:bodyPr bIns="91425" rIns="91425" lIns="91425" tIns="91425" anchor="t" anchorCtr="0"/>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9" name="Shape 9"/>
          <p:cNvSpPr txBox="1"/>
          <p:nvPr>
            <p:ph type="ctrTitle"/>
          </p:nvPr>
        </p:nvSpPr>
        <p:spPr>
          <a:xfrm>
            <a:off y="1583342" x="685800"/>
            <a:ext cy="11597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xml" Type="http://schemas.openxmlformats.org/officeDocument/2006/relationships/slideLayout" Id="rId1"/><Relationship Target="../media/image20.png" Type="http://schemas.openxmlformats.org/officeDocument/2006/relationships/image" Id="rId4"/><Relationship Target="../media/image06.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4"/><Relationship Target="../media/image08.jpg" Type="http://schemas.openxmlformats.org/officeDocument/2006/relationships/image" Id="rId3"/><Relationship Target="../media/image19.jp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1.gif"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26.jpg" Type="http://schemas.openxmlformats.org/officeDocument/2006/relationships/image" Id="rId4"/><Relationship Target="../media/image25.jpg" Type="http://schemas.openxmlformats.org/officeDocument/2006/relationships/image" Id="rId3"/></Relationships>
</file>

<file path=ppt/slides/_rels/slide15.xml.rels><?xml version="1.0" encoding="UTF-8" standalone="yes"?><Relationships xmlns="http://schemas.openxmlformats.org/package/2006/relationships"><Relationship Target="http://arxiv.org/pdf/1203.0101.pdf" Type="http://schemas.openxmlformats.org/officeDocument/2006/relationships/hyperlink" TargetMode="External" Id="rId19"/><Relationship Target="http://arxiv.org/pdf/1203.0101.pdf" Type="http://schemas.openxmlformats.org/officeDocument/2006/relationships/hyperlink" TargetMode="External" Id="rId18"/><Relationship Target="http://www.hbcpnetbase.com/" Type="http://schemas.openxmlformats.org/officeDocument/2006/relationships/hyperlink" TargetMode="External" Id="rId17"/><Relationship Target="http://www.hbcpnetbase.com/" Type="http://schemas.openxmlformats.org/officeDocument/2006/relationships/hyperlink" TargetMode="External" Id="rId16"/><Relationship Target="http://www.hbcpnetbase.com/" Type="http://schemas.openxmlformats.org/officeDocument/2006/relationships/hyperlink" TargetMode="External" Id="rId15"/><Relationship Target="http://www2.fisica.unlp.edu.ar/%7Eveiga/experiments.html#mass" Type="http://schemas.openxmlformats.org/officeDocument/2006/relationships/hyperlink" TargetMode="External" Id="rId14"/><Relationship Target="../notesSlides/notesSlide15.xml" Type="http://schemas.openxmlformats.org/officeDocument/2006/relationships/notesSlide" Id="rId2"/><Relationship Target="http://www2.fisica.unlp.edu.ar/%7Eveiga/experiments.html#mass" Type="http://schemas.openxmlformats.org/officeDocument/2006/relationships/hyperlink" TargetMode="External" Id="rId12"/><Relationship Target="http://www2.fisica.unlp.edu.ar/~veiga/experiments.html#mass" Type="http://schemas.openxmlformats.org/officeDocument/2006/relationships/hyperlink" TargetMode="External" Id="rId13"/><Relationship Target="../slideLayouts/slideLayout2.xml" Type="http://schemas.openxmlformats.org/officeDocument/2006/relationships/slideLayout" Id="rId1"/><Relationship Target="http://www.phys.ufl.edu/courses/phy4803L/group_I/muon/muon.pdf" Type="http://schemas.openxmlformats.org/officeDocument/2006/relationships/hyperlink" TargetMode="External" Id="rId4"/><Relationship Target="http://www.space.com/7193-death-rays-space-bad.html" Type="http://schemas.openxmlformats.org/officeDocument/2006/relationships/hyperlink" TargetMode="External" Id="rId10"/><Relationship Target="http://www.phys.ufl.edu/courses/phy4803L/group_I/muon/muon.pdf" Type="http://schemas.openxmlformats.org/officeDocument/2006/relationships/hyperlink" TargetMode="External" Id="rId3"/><Relationship Target="http://www.space.com/7193-death-rays-space-bad.html" Type="http://schemas.openxmlformats.org/officeDocument/2006/relationships/hyperlink" TargetMode="External" Id="rId11"/><Relationship Target="http://www.space.com/7193-death-rays-space-bad.html" Type="http://schemas.openxmlformats.org/officeDocument/2006/relationships/hyperlink" TargetMode="External" Id="rId9"/><Relationship Target="http://web.mit.edu/lululiu/Public/pixx/not-pixx/muons.pdf" Type="http://schemas.openxmlformats.org/officeDocument/2006/relationships/hyperlink" TargetMode="External" Id="rId6"/><Relationship Target="http://www.phys.ufl.edu/courses/phy4803L/group_I/muon/muon.pdf" Type="http://schemas.openxmlformats.org/officeDocument/2006/relationships/hyperlink" TargetMode="External" Id="rId5"/><Relationship Target="http://web.mit.edu/lululiu/Public/pixx/not-pixx/muons.pdf" Type="http://schemas.openxmlformats.org/officeDocument/2006/relationships/hyperlink" TargetMode="External" Id="rId8"/><Relationship Target="http://web.mit.edu/lululiu/Public/pixx/not-pixx/muons.pdf" Type="http://schemas.openxmlformats.org/officeDocument/2006/relationships/hyperlink" TargetMode="External" Id="rId7"/></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23.jpg" Type="http://schemas.openxmlformats.org/officeDocument/2006/relationships/image" Id="rId4"/><Relationship Target="../media/image16.png" Type="http://schemas.openxmlformats.org/officeDocument/2006/relationships/image" Id="rId3"/><Relationship Target="../media/image24.png" Type="http://schemas.openxmlformats.org/officeDocument/2006/relationships/image" Id="rId6"/><Relationship Target="../media/image21.pn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gif" Type="http://schemas.openxmlformats.org/officeDocument/2006/relationships/image" Id="rId4"/><Relationship Target="../media/image02.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http://arxiv.org/pdf/1203.0101.pdf" Type="http://schemas.openxmlformats.org/officeDocument/2006/relationships/hyperlink" TargetMode="External" Id="rId4"/><Relationship Target="http://arxiv.org/pdf/1203.0101.pdf" Type="http://schemas.openxmlformats.org/officeDocument/2006/relationships/hyperlink" TargetMode="External" Id="rId3"/><Relationship Target="../media/image04.pn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4"/><Relationship Target="../media/image12.jpg" Type="http://schemas.openxmlformats.org/officeDocument/2006/relationships/image" Id="rId3"/><Relationship Target="../media/image14.jp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3.xml" Type="http://schemas.openxmlformats.org/officeDocument/2006/relationships/slideLayout" Id="rId1"/><Relationship Target="../media/image03.jpg" Type="http://schemas.openxmlformats.org/officeDocument/2006/relationships/image" Id="rId4"/><Relationship Target="../media/image07.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 Target="../media/image05.jpg" Type="http://schemas.openxmlformats.org/officeDocument/2006/relationships/image" Id="rId4"/><Relationship Target="../media/image01.jpg" Type="http://schemas.openxmlformats.org/officeDocument/2006/relationships/image" Id="rId3"/><Relationship Target="../media/image10.jpg" Type="http://schemas.openxmlformats.org/officeDocument/2006/relationships/image" Id="rId6"/><Relationship Target="../media/image15.jp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4"/><Relationship Target="../media/image22.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1680242" x="685800"/>
            <a:ext cy="1159799" cx="7772400"/>
          </a:xfrm>
          <a:prstGeom prst="rect">
            <a:avLst/>
          </a:prstGeom>
        </p:spPr>
        <p:txBody>
          <a:bodyPr bIns="91425" rIns="91425" lIns="91425" tIns="91425" anchor="b" anchorCtr="0">
            <a:noAutofit/>
          </a:bodyPr>
          <a:lstStyle/>
          <a:p>
            <a:pPr>
              <a:spcBef>
                <a:spcPts val="0"/>
              </a:spcBef>
              <a:buNone/>
            </a:pPr>
            <a:r>
              <a:rPr sz="3200" lang="en"/>
              <a:t>Analysis of Muon Flux Across Altitude </a:t>
            </a:r>
          </a:p>
        </p:txBody>
      </p:sp>
      <p:sp>
        <p:nvSpPr>
          <p:cNvPr id="24" name="Shape 24"/>
          <p:cNvSpPr txBox="1"/>
          <p:nvPr>
            <p:ph idx="1" type="subTitle"/>
          </p:nvPr>
        </p:nvSpPr>
        <p:spPr>
          <a:xfrm>
            <a:off y="2795573" x="685800"/>
            <a:ext cy="1099200" cx="7709700"/>
          </a:xfrm>
          <a:prstGeom prst="rect">
            <a:avLst/>
          </a:prstGeom>
        </p:spPr>
        <p:txBody>
          <a:bodyPr bIns="91425" rIns="91425" lIns="91425" tIns="91425" anchor="t" anchorCtr="0">
            <a:noAutofit/>
          </a:bodyPr>
          <a:lstStyle/>
          <a:p>
            <a:pPr>
              <a:spcBef>
                <a:spcPts val="0"/>
              </a:spcBef>
              <a:buNone/>
            </a:pPr>
            <a:r>
              <a:rPr sz="2000" lang="en"/>
              <a:t>By Jacob Gerecht and Michael Winchester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y="0" x="0"/>
          <a:ext cy="0" cx="0"/>
          <a:chOff y="0" x="0"/>
          <a:chExt cy="0" cx="0"/>
        </a:xfrm>
      </p:grpSpPr>
      <p:sp>
        <p:nvSpPr>
          <p:cNvPr id="105" name="Shape 10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3200" lang="en"/>
              <a:t>Testing the Module</a:t>
            </a:r>
          </a:p>
        </p:txBody>
      </p:sp>
      <p:sp>
        <p:nvSpPr>
          <p:cNvPr id="106" name="Shape 106"/>
          <p:cNvSpPr txBox="1"/>
          <p:nvPr>
            <p:ph idx="1" type="body"/>
          </p:nvPr>
        </p:nvSpPr>
        <p:spPr>
          <a:xfrm>
            <a:off y="1122850" x="457200"/>
            <a:ext cy="857400" cx="8535000"/>
          </a:xfrm>
          <a:prstGeom prst="rect">
            <a:avLst/>
          </a:prstGeom>
        </p:spPr>
        <p:txBody>
          <a:bodyPr bIns="91425" rIns="91425" lIns="91425" tIns="91425" anchor="t" anchorCtr="0">
            <a:noAutofit/>
          </a:bodyPr>
          <a:lstStyle/>
          <a:p>
            <a:pPr rtl="0" lvl="0" indent="-355600" marL="457200">
              <a:lnSpc>
                <a:spcPct val="115000"/>
              </a:lnSpc>
              <a:spcBef>
                <a:spcPts val="0"/>
              </a:spcBef>
              <a:buClr>
                <a:srgbClr val="FFFFFF"/>
              </a:buClr>
              <a:buSzPct val="100000"/>
              <a:buFont typeface="Arial"/>
              <a:buChar char="●"/>
            </a:pPr>
            <a:r>
              <a:rPr sz="2000" lang="en">
                <a:solidFill>
                  <a:srgbClr val="FFFFFF"/>
                </a:solidFill>
              </a:rPr>
              <a:t>Whip Test</a:t>
            </a:r>
          </a:p>
          <a:p>
            <a:pPr rtl="0" indent="457200">
              <a:lnSpc>
                <a:spcPct val="115000"/>
              </a:lnSpc>
              <a:spcBef>
                <a:spcPts val="0"/>
              </a:spcBef>
              <a:buNone/>
            </a:pPr>
            <a:r>
              <a:rPr sz="2000" lang="en">
                <a:solidFill>
                  <a:srgbClr val="FFFFFF"/>
                </a:solidFill>
              </a:rPr>
              <a:t>-Can payload handle turbulence? </a:t>
            </a:r>
          </a:p>
          <a:p>
            <a:pPr rtl="0" lvl="0" indent="457200">
              <a:lnSpc>
                <a:spcPct val="115000"/>
              </a:lnSpc>
              <a:spcBef>
                <a:spcPts val="0"/>
              </a:spcBef>
              <a:buClr>
                <a:schemeClr val="dk1"/>
              </a:buClr>
              <a:buSzPct val="55000"/>
              <a:buFont typeface="Arial"/>
              <a:buNone/>
            </a:pPr>
            <a:r>
              <a:rPr sz="2000" lang="en">
                <a:solidFill>
                  <a:srgbClr val="FFFFFF"/>
                </a:solidFill>
              </a:rPr>
              <a:t> </a:t>
            </a:r>
          </a:p>
          <a:p>
            <a:pPr rtl="0">
              <a:lnSpc>
                <a:spcPct val="115000"/>
              </a:lnSpc>
              <a:spcBef>
                <a:spcPts val="0"/>
              </a:spcBef>
              <a:buNone/>
            </a:pPr>
            <a:r>
              <a:t/>
            </a:r>
            <a:endParaRPr sz="2000">
              <a:solidFill>
                <a:srgbClr val="FFFFFF"/>
              </a:solidFill>
            </a:endParaRPr>
          </a:p>
        </p:txBody>
      </p:sp>
      <p:sp>
        <p:nvSpPr>
          <p:cNvPr id="107" name="Shape 107"/>
          <p:cNvSpPr txBox="1"/>
          <p:nvPr/>
        </p:nvSpPr>
        <p:spPr>
          <a:xfrm>
            <a:off y="2093775" x="496825"/>
            <a:ext cy="780599" cx="8528999"/>
          </a:xfrm>
          <a:prstGeom prst="rect">
            <a:avLst/>
          </a:prstGeom>
          <a:noFill/>
          <a:ln>
            <a:noFill/>
          </a:ln>
        </p:spPr>
        <p:txBody>
          <a:bodyPr bIns="91425" rIns="91425" lIns="91425" tIns="91425" anchor="t" anchorCtr="0">
            <a:noAutofit/>
          </a:bodyPr>
          <a:lstStyle/>
          <a:p>
            <a:pPr rtl="0" lvl="0" indent="-355600" marL="457200">
              <a:lnSpc>
                <a:spcPct val="115000"/>
              </a:lnSpc>
              <a:spcBef>
                <a:spcPts val="0"/>
              </a:spcBef>
              <a:buClr>
                <a:schemeClr val="lt1"/>
              </a:buClr>
              <a:buSzPct val="100000"/>
              <a:buFont typeface="Arial"/>
              <a:buChar char="●"/>
            </a:pPr>
            <a:r>
              <a:rPr sz="2000" lang="en">
                <a:solidFill>
                  <a:schemeClr val="lt1"/>
                </a:solidFill>
              </a:rPr>
              <a:t>Drop Test</a:t>
            </a:r>
          </a:p>
          <a:p>
            <a:pPr rtl="0" lvl="0" indent="457200">
              <a:lnSpc>
                <a:spcPct val="115000"/>
              </a:lnSpc>
              <a:spcBef>
                <a:spcPts val="0"/>
              </a:spcBef>
              <a:buClr>
                <a:schemeClr val="dk1"/>
              </a:buClr>
              <a:buSzPct val="55000"/>
              <a:buFont typeface="Arial"/>
              <a:buNone/>
            </a:pPr>
            <a:r>
              <a:rPr sz="2000" lang="en">
                <a:solidFill>
                  <a:schemeClr val="lt1"/>
                </a:solidFill>
              </a:rPr>
              <a:t>-Can payload handle impact?</a:t>
            </a:r>
          </a:p>
          <a:p>
            <a:pPr rtl="0" lvl="0" indent="457200">
              <a:lnSpc>
                <a:spcPct val="115000"/>
              </a:lnSpc>
              <a:spcBef>
                <a:spcPts val="0"/>
              </a:spcBef>
              <a:buClr>
                <a:schemeClr val="dk1"/>
              </a:buClr>
              <a:buFont typeface="Arial"/>
              <a:buNone/>
            </a:pPr>
            <a:r>
              <a:t/>
            </a:r>
            <a:endParaRPr/>
          </a:p>
        </p:txBody>
      </p:sp>
      <p:sp>
        <p:nvSpPr>
          <p:cNvPr id="108" name="Shape 108"/>
          <p:cNvSpPr txBox="1"/>
          <p:nvPr/>
        </p:nvSpPr>
        <p:spPr>
          <a:xfrm>
            <a:off y="3028275" x="544150"/>
            <a:ext cy="1005600" cx="8363400"/>
          </a:xfrm>
          <a:prstGeom prst="rect">
            <a:avLst/>
          </a:prstGeom>
          <a:noFill/>
          <a:ln>
            <a:noFill/>
          </a:ln>
        </p:spPr>
        <p:txBody>
          <a:bodyPr bIns="91425" rIns="91425" lIns="91425" tIns="91425" anchor="t" anchorCtr="0">
            <a:noAutofit/>
          </a:bodyPr>
          <a:lstStyle/>
          <a:p>
            <a:pPr rtl="0" lvl="0" indent="-355600" marL="457200">
              <a:lnSpc>
                <a:spcPct val="115000"/>
              </a:lnSpc>
              <a:spcBef>
                <a:spcPts val="0"/>
              </a:spcBef>
              <a:buClr>
                <a:schemeClr val="lt1"/>
              </a:buClr>
              <a:buSzPct val="100000"/>
              <a:buFont typeface="Arial"/>
              <a:buChar char="●"/>
            </a:pPr>
            <a:r>
              <a:rPr sz="2000" lang="en">
                <a:solidFill>
                  <a:schemeClr val="lt1"/>
                </a:solidFill>
              </a:rPr>
              <a:t>Elevator Test</a:t>
            </a:r>
          </a:p>
          <a:p>
            <a:pPr rtl="0" lvl="0" indent="457200">
              <a:lnSpc>
                <a:spcPct val="115000"/>
              </a:lnSpc>
              <a:spcBef>
                <a:spcPts val="0"/>
              </a:spcBef>
              <a:buClr>
                <a:schemeClr val="dk1"/>
              </a:buClr>
              <a:buSzPct val="55000"/>
              <a:buFont typeface="Arial"/>
              <a:buNone/>
            </a:pPr>
            <a:r>
              <a:rPr sz="2000" lang="en">
                <a:solidFill>
                  <a:schemeClr val="lt1"/>
                </a:solidFill>
              </a:rPr>
              <a:t>-Can instruments collect data properly?</a:t>
            </a:r>
          </a:p>
          <a:p>
            <a:pPr rtl="0" lvl="0" indent="457200">
              <a:lnSpc>
                <a:spcPct val="115000"/>
              </a:lnSpc>
              <a:spcBef>
                <a:spcPts val="0"/>
              </a:spcBef>
              <a:buClr>
                <a:schemeClr val="dk1"/>
              </a:buClr>
              <a:buFont typeface="Arial"/>
              <a:buNone/>
            </a:pPr>
            <a:r>
              <a:t/>
            </a:r>
            <a:endParaRPr>
              <a:solidFill>
                <a:schemeClr val="dk1"/>
              </a:solidFill>
            </a:endParaRPr>
          </a:p>
          <a:p>
            <a:pPr>
              <a:spcBef>
                <a:spcPts val="0"/>
              </a:spcBef>
              <a:buNone/>
            </a:pPr>
            <a:r>
              <a:t/>
            </a:r>
            <a:endParaRPr/>
          </a:p>
        </p:txBody>
      </p:sp>
      <p:sp>
        <p:nvSpPr>
          <p:cNvPr id="109" name="Shape 109"/>
          <p:cNvSpPr txBox="1"/>
          <p:nvPr/>
        </p:nvSpPr>
        <p:spPr>
          <a:xfrm>
            <a:off y="3904775" x="646525"/>
            <a:ext cy="603300" cx="8229600"/>
          </a:xfrm>
          <a:prstGeom prst="rect">
            <a:avLst/>
          </a:prstGeom>
          <a:noFill/>
          <a:ln>
            <a:noFill/>
          </a:ln>
        </p:spPr>
        <p:txBody>
          <a:bodyPr bIns="91425" rIns="91425" lIns="91425" tIns="91425" anchor="t" anchorCtr="0">
            <a:noAutofit/>
          </a:bodyPr>
          <a:lstStyle/>
          <a:p>
            <a:pPr rtl="0" lvl="0" indent="-355600" marL="457200">
              <a:lnSpc>
                <a:spcPct val="115000"/>
              </a:lnSpc>
              <a:spcBef>
                <a:spcPts val="0"/>
              </a:spcBef>
              <a:buClr>
                <a:schemeClr val="lt1"/>
              </a:buClr>
              <a:buSzPct val="100000"/>
              <a:buFont typeface="Arial"/>
              <a:buChar char="●"/>
            </a:pPr>
            <a:r>
              <a:rPr sz="2000" lang="en">
                <a:solidFill>
                  <a:schemeClr val="lt1"/>
                </a:solidFill>
              </a:rPr>
              <a:t>Temperature Test	</a:t>
            </a:r>
          </a:p>
          <a:p>
            <a:pPr rtl="0" lvl="0" indent="457200">
              <a:lnSpc>
                <a:spcPct val="115000"/>
              </a:lnSpc>
              <a:spcBef>
                <a:spcPts val="0"/>
              </a:spcBef>
              <a:buClr>
                <a:schemeClr val="dk1"/>
              </a:buClr>
              <a:buSzPct val="55000"/>
              <a:buFont typeface="Arial"/>
              <a:buNone/>
            </a:pPr>
            <a:r>
              <a:rPr sz="2000" lang="en">
                <a:solidFill>
                  <a:schemeClr val="lt1"/>
                </a:solidFill>
              </a:rPr>
              <a:t>-Can heater provide sufficient heat?  </a:t>
            </a:r>
          </a:p>
        </p:txBody>
      </p:sp>
      <p:pic>
        <p:nvPicPr>
          <p:cNvPr id="110" name="Shape 110"/>
          <p:cNvPicPr preferRelativeResize="0"/>
          <p:nvPr/>
        </p:nvPicPr>
        <p:blipFill>
          <a:blip r:embed="rId3"/>
          <a:stretch>
            <a:fillRect/>
          </a:stretch>
        </p:blipFill>
        <p:spPr>
          <a:xfrm>
            <a:off y="3904775" x="169662"/>
            <a:ext cy="646700" cx="8974326"/>
          </a:xfrm>
          <a:prstGeom prst="rect">
            <a:avLst/>
          </a:prstGeom>
          <a:noFill/>
          <a:ln>
            <a:noFill/>
          </a:ln>
        </p:spPr>
      </p:pic>
      <p:pic>
        <p:nvPicPr>
          <p:cNvPr id="111" name="Shape 111"/>
          <p:cNvPicPr preferRelativeResize="0"/>
          <p:nvPr/>
        </p:nvPicPr>
        <p:blipFill>
          <a:blip r:embed="rId4"/>
          <a:stretch>
            <a:fillRect/>
          </a:stretch>
        </p:blipFill>
        <p:spPr>
          <a:xfrm>
            <a:off y="54850" x="2200249"/>
            <a:ext cy="3698175" cx="6943749"/>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ppt_x</p:attrName>
                                        </p:attrNameLst>
                                      </p:cBhvr>
                                      <p:tavLst>
                                        <p:tav tm="0" fmla="">
                                          <p:val>
                                            <p:strVal val="#ppt_x-1"/>
                                          </p:val>
                                        </p:tav>
                                        <p:tav tm="100000" fmla="">
                                          <p:val>
                                            <p:strVal val="#ppt_x"/>
                                          </p:val>
                                        </p:tav>
                                      </p:tavLst>
                                    </p:anim>
                                  </p:childTnLst>
                                </p:cTn>
                              </p:par>
                              <p:par>
                                <p:cTn presetID="2" fill="hold" presetSubtype="8" presetClass="exit" nodeType="withEffect">
                                  <p:stCondLst>
                                    <p:cond delay="0"/>
                                  </p:stCondLst>
                                  <p:childTnLst>
                                    <p:anim calcmode="lin" valueType="num">
                                      <p:cBhvr additive="base">
                                        <p:cTn dur="1000"/>
                                        <p:tgtEl>
                                          <p:spTgt spid="110"/>
                                        </p:tgtEl>
                                        <p:attrNameLst>
                                          <p:attrName>ppt_x</p:attrName>
                                        </p:attrNameLst>
                                      </p:cBhvr>
                                      <p:tavLst>
                                        <p:tav tm="0" fmla="">
                                          <p:val>
                                            <p:strVal val="#ppt_x"/>
                                          </p:val>
                                        </p:tav>
                                        <p:tav tm="100000" fmla="">
                                          <p:val>
                                            <p:strVal val="#ppt_x-1"/>
                                          </p:val>
                                        </p:tav>
                                      </p:tavLst>
                                    </p:anim>
                                    <p:set>
                                      <p:cBhvr>
                                        <p:cTn dur="1" fill="hold">
                                          <p:stCondLst>
                                            <p:cond delay="1000"/>
                                          </p:stCondLst>
                                        </p:cTn>
                                        <p:tgtEl>
                                          <p:spTgt spid="1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idx="1" type="body"/>
          </p:nvPr>
        </p:nvSpPr>
        <p:spPr>
          <a:xfrm>
            <a:off y="1210275" x="457200"/>
            <a:ext cy="3725699" cx="8229600"/>
          </a:xfrm>
          <a:prstGeom prst="rect">
            <a:avLst/>
          </a:prstGeom>
        </p:spPr>
        <p:txBody>
          <a:bodyPr bIns="91425" rIns="91425" lIns="91425" tIns="91425" anchor="t" anchorCtr="0">
            <a:noAutofit/>
          </a:bodyPr>
          <a:lstStyle/>
          <a:p>
            <a:pPr rtl="0" lvl="0" indent="-381000" marL="457200">
              <a:spcBef>
                <a:spcPts val="0"/>
              </a:spcBef>
              <a:buClr>
                <a:schemeClr val="lt1"/>
              </a:buClr>
              <a:buSzPct val="100000"/>
              <a:buFont typeface="Arial"/>
              <a:buChar char="●"/>
            </a:pPr>
            <a:r>
              <a:rPr sz="2400" lang="en"/>
              <a:t>Spearhead Peak</a:t>
            </a:r>
          </a:p>
          <a:p>
            <a:pPr rtl="0" lvl="1" indent="-381000" marL="914400">
              <a:spcBef>
                <a:spcPts val="0"/>
              </a:spcBef>
              <a:buClr>
                <a:schemeClr val="lt1"/>
              </a:buClr>
              <a:buSzPct val="100000"/>
              <a:buFont typeface="Courier New"/>
              <a:buChar char="o"/>
            </a:pPr>
            <a:r>
              <a:rPr sz="2400" lang="en"/>
              <a:t>Hike from 1,</a:t>
            </a:r>
            <a:r>
              <a:rPr lang="en"/>
              <a:t>5</a:t>
            </a:r>
            <a:r>
              <a:rPr sz="2400" lang="en"/>
              <a:t>00 m to 3,</a:t>
            </a:r>
            <a:r>
              <a:rPr lang="en"/>
              <a:t>6</a:t>
            </a:r>
            <a:r>
              <a:rPr sz="2400" lang="en"/>
              <a:t>00 m</a:t>
            </a:r>
          </a:p>
          <a:p>
            <a:pPr rtl="0" lvl="0" indent="-381000" marL="457200">
              <a:spcBef>
                <a:spcPts val="0"/>
              </a:spcBef>
              <a:buClr>
                <a:schemeClr val="lt1"/>
              </a:buClr>
              <a:buSzPct val="100000"/>
              <a:buFont typeface="Arial"/>
              <a:buChar char="●"/>
            </a:pPr>
            <a:r>
              <a:rPr sz="2400" lang="en"/>
              <a:t>Record all geiger counter data </a:t>
            </a:r>
          </a:p>
          <a:p>
            <a:pPr rtl="0" lvl="0">
              <a:spcBef>
                <a:spcPts val="0"/>
              </a:spcBef>
              <a:buNone/>
            </a:pPr>
            <a:r>
              <a:rPr sz="2400" lang="en"/>
              <a:t>during ascent</a:t>
            </a:r>
          </a:p>
          <a:p>
            <a:pPr rtl="0">
              <a:spcBef>
                <a:spcPts val="0"/>
              </a:spcBef>
              <a:buNone/>
            </a:pPr>
            <a:r>
              <a:t/>
            </a:r>
            <a:endParaRPr sz="2000"/>
          </a:p>
          <a:p>
            <a:pPr>
              <a:spcBef>
                <a:spcPts val="0"/>
              </a:spcBef>
              <a:buNone/>
            </a:pPr>
            <a:r>
              <a:t/>
            </a:r>
            <a:endParaRPr sz="2000"/>
          </a:p>
        </p:txBody>
      </p:sp>
      <p:sp>
        <p:nvSpPr>
          <p:cNvPr id="117" name="Shape 117"/>
          <p:cNvSpPr txBox="1"/>
          <p:nvPr>
            <p:ph type="title"/>
          </p:nvPr>
        </p:nvSpPr>
        <p:spPr>
          <a:xfrm>
            <a:off y="128653" x="574175"/>
            <a:ext cy="857400" cx="8229600"/>
          </a:xfrm>
          <a:prstGeom prst="rect">
            <a:avLst/>
          </a:prstGeom>
        </p:spPr>
        <p:txBody>
          <a:bodyPr bIns="91425" rIns="91425" lIns="91425" tIns="91425" anchor="b" anchorCtr="0">
            <a:noAutofit/>
          </a:bodyPr>
          <a:lstStyle/>
          <a:p>
            <a:pPr rtl="0" lvl="0">
              <a:spcBef>
                <a:spcPts val="0"/>
              </a:spcBef>
              <a:buNone/>
            </a:pPr>
            <a:r>
              <a:rPr sz="3200" lang="en"/>
              <a:t>Obtaining the Data</a:t>
            </a:r>
          </a:p>
        </p:txBody>
      </p:sp>
      <p:pic>
        <p:nvPicPr>
          <p:cNvPr id="118" name="Shape 118"/>
          <p:cNvPicPr preferRelativeResize="0"/>
          <p:nvPr/>
        </p:nvPicPr>
        <p:blipFill>
          <a:blip r:embed="rId3"/>
          <a:stretch>
            <a:fillRect/>
          </a:stretch>
        </p:blipFill>
        <p:spPr>
          <a:xfrm>
            <a:off y="12412" x="6250800"/>
            <a:ext cy="5118674" cx="2893199"/>
          </a:xfrm>
          <a:prstGeom prst="rect">
            <a:avLst/>
          </a:prstGeom>
          <a:noFill/>
          <a:ln>
            <a:noFill/>
          </a:ln>
        </p:spPr>
      </p:pic>
      <p:pic>
        <p:nvPicPr>
          <p:cNvPr id="119" name="Shape 119"/>
          <p:cNvPicPr preferRelativeResize="0"/>
          <p:nvPr/>
        </p:nvPicPr>
        <p:blipFill>
          <a:blip r:embed="rId4"/>
          <a:stretch>
            <a:fillRect/>
          </a:stretch>
        </p:blipFill>
        <p:spPr>
          <a:xfrm>
            <a:off y="3133250" x="55850"/>
            <a:ext cy="1997824" cx="3551700"/>
          </a:xfrm>
          <a:prstGeom prst="rect">
            <a:avLst/>
          </a:prstGeom>
          <a:noFill/>
          <a:ln>
            <a:noFill/>
          </a:ln>
        </p:spPr>
      </p:pic>
      <p:pic>
        <p:nvPicPr>
          <p:cNvPr id="120" name="Shape 120"/>
          <p:cNvPicPr preferRelativeResize="0"/>
          <p:nvPr/>
        </p:nvPicPr>
        <p:blipFill>
          <a:blip r:embed="rId5"/>
          <a:stretch>
            <a:fillRect/>
          </a:stretch>
        </p:blipFill>
        <p:spPr>
          <a:xfrm>
            <a:off y="3058800" x="2593475"/>
            <a:ext cy="2041275" cx="36289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Data</a:t>
            </a:r>
          </a:p>
        </p:txBody>
      </p:sp>
      <p:pic>
        <p:nvPicPr>
          <p:cNvPr id="126" name="Shape 126"/>
          <p:cNvPicPr preferRelativeResize="0"/>
          <p:nvPr/>
        </p:nvPicPr>
        <p:blipFill>
          <a:blip r:embed="rId3"/>
          <a:stretch>
            <a:fillRect/>
          </a:stretch>
        </p:blipFill>
        <p:spPr>
          <a:xfrm>
            <a:off y="1063374" x="2008425"/>
            <a:ext cy="3811274" cx="61256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Implications</a:t>
            </a:r>
          </a:p>
        </p:txBody>
      </p:sp>
      <p:sp>
        <p:nvSpPr>
          <p:cNvPr id="132" name="Shape 132"/>
          <p:cNvSpPr txBox="1"/>
          <p:nvPr>
            <p:ph idx="1" type="body"/>
          </p:nvPr>
        </p:nvSpPr>
        <p:spPr>
          <a:xfrm>
            <a:off y="1158050" x="457200"/>
            <a:ext cy="988200" cx="8229600"/>
          </a:xfrm>
          <a:prstGeom prst="rect">
            <a:avLst/>
          </a:prstGeom>
        </p:spPr>
        <p:txBody>
          <a:bodyPr bIns="91425" rIns="91425" lIns="91425" tIns="91425" anchor="t" anchorCtr="0">
            <a:noAutofit/>
          </a:bodyPr>
          <a:lstStyle/>
          <a:p>
            <a:pPr lvl="0" indent="-419100" marL="457200">
              <a:spcBef>
                <a:spcPts val="0"/>
              </a:spcBef>
              <a:buClr>
                <a:schemeClr val="lt1"/>
              </a:buClr>
              <a:buSzPct val="100000"/>
              <a:buFont typeface="Arial"/>
              <a:buChar char="●"/>
            </a:pPr>
            <a:r>
              <a:rPr lang="en"/>
              <a:t>Ionizing radiation</a:t>
            </a:r>
          </a:p>
        </p:txBody>
      </p:sp>
      <p:sp>
        <p:nvSpPr>
          <p:cNvPr id="133" name="Shape 133"/>
          <p:cNvSpPr txBox="1"/>
          <p:nvPr/>
        </p:nvSpPr>
        <p:spPr>
          <a:xfrm>
            <a:off y="1786225" x="526350"/>
            <a:ext cy="857400" cx="8091299"/>
          </a:xfrm>
          <a:prstGeom prst="rect">
            <a:avLst/>
          </a:prstGeom>
          <a:noFill/>
          <a:ln>
            <a:noFill/>
          </a:ln>
        </p:spPr>
        <p:txBody>
          <a:bodyPr bIns="91425" rIns="91425" lIns="91425" tIns="91425" anchor="t" anchorCtr="0">
            <a:noAutofit/>
          </a:bodyPr>
          <a:lstStyle/>
          <a:p>
            <a:pPr rtl="0" lvl="1" indent="-381000" marL="914400">
              <a:spcBef>
                <a:spcPts val="480"/>
              </a:spcBef>
              <a:buClr>
                <a:schemeClr val="lt1"/>
              </a:buClr>
              <a:buSzPct val="100000"/>
              <a:buFont typeface="Courier New"/>
              <a:buChar char="o"/>
            </a:pPr>
            <a:r>
              <a:rPr sz="2400" lang="en">
                <a:solidFill>
                  <a:schemeClr val="lt1"/>
                </a:solidFill>
              </a:rPr>
              <a:t>Mutations</a:t>
            </a:r>
          </a:p>
        </p:txBody>
      </p:sp>
      <p:sp>
        <p:nvSpPr>
          <p:cNvPr id="134" name="Shape 134"/>
          <p:cNvSpPr txBox="1"/>
          <p:nvPr/>
        </p:nvSpPr>
        <p:spPr>
          <a:xfrm>
            <a:off y="2543325" x="457200"/>
            <a:ext cy="857400" cx="8095200"/>
          </a:xfrm>
          <a:prstGeom prst="rect">
            <a:avLst/>
          </a:prstGeom>
          <a:noFill/>
          <a:ln>
            <a:noFill/>
          </a:ln>
        </p:spPr>
        <p:txBody>
          <a:bodyPr bIns="91425" rIns="91425" lIns="91425" tIns="91425" anchor="t" anchorCtr="0">
            <a:noAutofit/>
          </a:bodyPr>
          <a:lstStyle/>
          <a:p>
            <a:pPr rtl="0" lvl="0" indent="-419100" marL="457200">
              <a:spcBef>
                <a:spcPts val="600"/>
              </a:spcBef>
              <a:buClr>
                <a:schemeClr val="lt1"/>
              </a:buClr>
              <a:buSzPct val="100000"/>
              <a:buFont typeface="Arial"/>
              <a:buChar char="●"/>
            </a:pPr>
            <a:r>
              <a:rPr sz="3000" lang="en">
                <a:solidFill>
                  <a:schemeClr val="lt1"/>
                </a:solidFill>
              </a:rPr>
              <a:t>Energy Source?</a:t>
            </a:r>
          </a:p>
          <a:p>
            <a:pPr>
              <a:spcBef>
                <a:spcPts val="0"/>
              </a:spcBef>
              <a:buNone/>
            </a:pPr>
            <a:r>
              <a:t/>
            </a:r>
            <a:endParaRPr/>
          </a:p>
        </p:txBody>
      </p:sp>
      <p:pic>
        <p:nvPicPr>
          <p:cNvPr id="135" name="Shape 135"/>
          <p:cNvPicPr preferRelativeResize="0"/>
          <p:nvPr/>
        </p:nvPicPr>
        <p:blipFill>
          <a:blip r:embed="rId3"/>
          <a:stretch>
            <a:fillRect/>
          </a:stretch>
        </p:blipFill>
        <p:spPr>
          <a:xfrm>
            <a:off y="383900" x="4529175"/>
            <a:ext cy="3302000" cx="4330700"/>
          </a:xfrm>
          <a:prstGeom prst="rect">
            <a:avLst/>
          </a:prstGeom>
          <a:noFill/>
          <a:ln>
            <a:noFill/>
          </a:ln>
        </p:spPr>
      </p:pic>
      <p:sp>
        <p:nvSpPr>
          <p:cNvPr id="136" name="Shape 136"/>
          <p:cNvSpPr txBox="1"/>
          <p:nvPr/>
        </p:nvSpPr>
        <p:spPr>
          <a:xfrm>
            <a:off y="3797800" x="4447275"/>
            <a:ext cy="457200" cx="3657600"/>
          </a:xfrm>
          <a:prstGeom prst="rect">
            <a:avLst/>
          </a:prstGeom>
          <a:noFill/>
          <a:ln>
            <a:noFill/>
          </a:ln>
        </p:spPr>
        <p:txBody>
          <a:bodyPr bIns="91425" rIns="91425" lIns="91425" tIns="91425" anchor="t" anchorCtr="0">
            <a:noAutofit/>
          </a:bodyPr>
          <a:lstStyle/>
          <a:p>
            <a:pPr>
              <a:spcBef>
                <a:spcPts val="0"/>
              </a:spcBef>
              <a:buNone/>
            </a:pPr>
            <a:r>
              <a:rPr lang="en">
                <a:solidFill>
                  <a:srgbClr val="FFFFFF"/>
                </a:solidFill>
              </a:rPr>
              <a:t>Image </a:t>
            </a:r>
            <a:r>
              <a:rPr lang="en">
                <a:solidFill>
                  <a:schemeClr val="lt1"/>
                </a:solidFill>
              </a:rPr>
              <a:t>courtesy</a:t>
            </a:r>
            <a:r>
              <a:rPr sz="1100" lang="en">
                <a:solidFill>
                  <a:schemeClr val="lt1"/>
                </a:solidFill>
              </a:rPr>
              <a:t> </a:t>
            </a:r>
            <a:r>
              <a:rPr lang="en">
                <a:solidFill>
                  <a:srgbClr val="FFFFFF"/>
                </a:solidFill>
              </a:rPr>
              <a:t> of resorcefulphysics.org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ppt_w</p:attrName>
                                        </p:attrNameLst>
                                      </p:cBhvr>
                                      <p:tavLst>
                                        <p:tav tm="0" fmla="">
                                          <p:val>
                                            <p:strVal val="0"/>
                                          </p:val>
                                        </p:tav>
                                        <p:tav tm="100000" fmla="">
                                          <p:val>
                                            <p:strVal val="#ppt_w"/>
                                          </p:val>
                                        </p:tav>
                                      </p:tavLst>
                                    </p:anim>
                                    <p:anim calcmode="lin" valueType="num">
                                      <p:cBhvr additive="base">
                                        <p:cTn dur="1000"/>
                                        <p:tgtEl>
                                          <p:spTgt spid="132"/>
                                        </p:tgtEl>
                                        <p:attrNameLst>
                                          <p:attrName>ppt_h</p:attrName>
                                        </p:attrNameLst>
                                      </p:cBhvr>
                                      <p:tavLst>
                                        <p:tav tm="0" fmla="">
                                          <p:val>
                                            <p:strVal val="0"/>
                                          </p:val>
                                        </p:tav>
                                        <p:tav tm="100000" fmla="">
                                          <p:val>
                                            <p:strVal val="#ppt_h"/>
                                          </p:val>
                                        </p:tav>
                                      </p:tavLst>
                                    </p:anim>
                                  </p:childTnLst>
                                </p:cTn>
                              </p:par>
                            </p:childTnLst>
                          </p:cTn>
                        </p:par>
                      </p:childTnLst>
                    </p:cTn>
                  </p:par>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ppt_w</p:attrName>
                                        </p:attrNameLst>
                                      </p:cBhvr>
                                      <p:tavLst>
                                        <p:tav tm="0" fmla="">
                                          <p:val>
                                            <p:strVal val="0"/>
                                          </p:val>
                                        </p:tav>
                                        <p:tav tm="100000" fmla="">
                                          <p:val>
                                            <p:strVal val="#ppt_w"/>
                                          </p:val>
                                        </p:tav>
                                      </p:tavLst>
                                    </p:anim>
                                    <p:anim calcmode="lin" valueType="num">
                                      <p:cBhvr additive="base">
                                        <p:cTn dur="1000"/>
                                        <p:tgtEl>
                                          <p:spTgt spid="133"/>
                                        </p:tgtEl>
                                        <p:attrNameLst>
                                          <p:attrName>ppt_h</p:attrName>
                                        </p:attrNameLst>
                                      </p:cBhvr>
                                      <p:tavLst>
                                        <p:tav tm="0" fmla="">
                                          <p:val>
                                            <p:strVal val="0"/>
                                          </p:val>
                                        </p:tav>
                                        <p:tav tm="100000" fmla="">
                                          <p:val>
                                            <p:strVal val="#ppt_h"/>
                                          </p:val>
                                        </p:tav>
                                      </p:tavLst>
                                    </p:anim>
                                  </p:childTnLst>
                                </p:cTn>
                              </p:par>
                            </p:childTnLst>
                          </p:cTn>
                        </p:par>
                      </p:childTnLst>
                    </p:cTn>
                  </p:par>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ppt_w</p:attrName>
                                        </p:attrNameLst>
                                      </p:cBhvr>
                                      <p:tavLst>
                                        <p:tav tm="0" fmla="">
                                          <p:val>
                                            <p:strVal val="0"/>
                                          </p:val>
                                        </p:tav>
                                        <p:tav tm="100000" fmla="">
                                          <p:val>
                                            <p:strVal val="#ppt_w"/>
                                          </p:val>
                                        </p:tav>
                                      </p:tavLst>
                                    </p:anim>
                                    <p:anim calcmode="lin" valueType="num">
                                      <p:cBhvr additive="base">
                                        <p:cTn dur="1000"/>
                                        <p:tgtEl>
                                          <p:spTgt spid="135"/>
                                        </p:tgtEl>
                                        <p:attrNameLst>
                                          <p:attrName>ppt_h</p:attrName>
                                        </p:attrNameLst>
                                      </p:cBhvr>
                                      <p:tavLst>
                                        <p:tav tm="0" fmla="">
                                          <p:val>
                                            <p:strVal val="0"/>
                                          </p:val>
                                        </p:tav>
                                        <p:tav tm="100000" fmla="">
                                          <p:val>
                                            <p:strVal val="#ppt_h"/>
                                          </p:val>
                                        </p:tav>
                                      </p:tavLst>
                                    </p:anim>
                                  </p:childTnLst>
                                </p:cTn>
                              </p:par>
                              <p:par>
                                <p:cTn presetID="23" fill="hold" presetSubtype="16" presetClass="entr" nodeType="withEffect">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ppt_w</p:attrName>
                                        </p:attrNameLst>
                                      </p:cBhvr>
                                      <p:tavLst>
                                        <p:tav tm="0" fmla="">
                                          <p:val>
                                            <p:strVal val="0"/>
                                          </p:val>
                                        </p:tav>
                                        <p:tav tm="100000" fmla="">
                                          <p:val>
                                            <p:strVal val="#ppt_w"/>
                                          </p:val>
                                        </p:tav>
                                      </p:tavLst>
                                    </p:anim>
                                    <p:anim calcmode="lin" valueType="num">
                                      <p:cBhvr additive="base">
                                        <p:cTn dur="1000"/>
                                        <p:tgtEl>
                                          <p:spTgt spid="136"/>
                                        </p:tgtEl>
                                        <p:attrNameLst>
                                          <p:attrName>ppt_h</p:attrName>
                                        </p:attrNameLst>
                                      </p:cBhvr>
                                      <p:tavLst>
                                        <p:tav tm="0" fmla="">
                                          <p:val>
                                            <p:strVal val="0"/>
                                          </p:val>
                                        </p:tav>
                                        <p:tav tm="100000" fmla="">
                                          <p:val>
                                            <p:strVal val="#ppt_h"/>
                                          </p:val>
                                        </p:tav>
                                      </p:tavLst>
                                    </p:anim>
                                  </p:childTnLst>
                                </p:cTn>
                              </p:par>
                            </p:childTnLst>
                          </p:cTn>
                        </p:par>
                      </p:childTnLst>
                    </p:cTn>
                  </p:par>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ppt_w</p:attrName>
                                        </p:attrNameLst>
                                      </p:cBhvr>
                                      <p:tavLst>
                                        <p:tav tm="0" fmla="">
                                          <p:val>
                                            <p:strVal val="0"/>
                                          </p:val>
                                        </p:tav>
                                        <p:tav tm="100000" fmla="">
                                          <p:val>
                                            <p:strVal val="#ppt_w"/>
                                          </p:val>
                                        </p:tav>
                                      </p:tavLst>
                                    </p:anim>
                                    <p:anim calcmode="lin" valueType="num">
                                      <p:cBhvr additive="base">
                                        <p:cTn dur="1000"/>
                                        <p:tgtEl>
                                          <p:spTgt spid="134"/>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sp>
        <p:nvSpPr>
          <p:cNvPr id="141" name="Shape 14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The Next Step</a:t>
            </a:r>
          </a:p>
        </p:txBody>
      </p:sp>
      <p:sp>
        <p:nvSpPr>
          <p:cNvPr id="142" name="Shape 14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Arial"/>
              <a:buChar char="●"/>
            </a:pPr>
            <a:r>
              <a:rPr lang="en"/>
              <a:t>Demo-SAT launch</a:t>
            </a:r>
          </a:p>
          <a:p>
            <a:pPr lvl="0" indent="-419100" marL="457200">
              <a:spcBef>
                <a:spcPts val="0"/>
              </a:spcBef>
              <a:buClr>
                <a:schemeClr val="lt1"/>
              </a:buClr>
              <a:buSzPct val="100000"/>
              <a:buFont typeface="Arial"/>
              <a:buChar char="●"/>
            </a:pPr>
            <a:r>
              <a:rPr lang="en"/>
              <a:t>30 kilometers peak altitude</a:t>
            </a:r>
          </a:p>
        </p:txBody>
      </p:sp>
      <p:pic>
        <p:nvPicPr>
          <p:cNvPr id="143" name="Shape 143"/>
          <p:cNvPicPr preferRelativeResize="0"/>
          <p:nvPr/>
        </p:nvPicPr>
        <p:blipFill>
          <a:blip r:embed="rId3"/>
          <a:stretch>
            <a:fillRect/>
          </a:stretch>
        </p:blipFill>
        <p:spPr>
          <a:xfrm>
            <a:off y="2368249" x="457199"/>
            <a:ext cy="2775249" cx="3696749"/>
          </a:xfrm>
          <a:prstGeom prst="rect">
            <a:avLst/>
          </a:prstGeom>
          <a:noFill/>
          <a:ln>
            <a:noFill/>
          </a:ln>
        </p:spPr>
      </p:pic>
      <p:pic>
        <p:nvPicPr>
          <p:cNvPr id="144" name="Shape 144"/>
          <p:cNvPicPr preferRelativeResize="0"/>
          <p:nvPr/>
        </p:nvPicPr>
        <p:blipFill>
          <a:blip r:embed="rId4"/>
          <a:stretch>
            <a:fillRect/>
          </a:stretch>
        </p:blipFill>
        <p:spPr>
          <a:xfrm flipH="1">
            <a:off y="565625" x="5776624"/>
            <a:ext cy="4117797" cx="30900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sp>
        <p:nvSpPr>
          <p:cNvPr id="149" name="Shape 14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3200" lang="en"/>
              <a:t>References</a:t>
            </a:r>
            <a:r>
              <a:rPr lang="en"/>
              <a:t> </a:t>
            </a:r>
          </a:p>
        </p:txBody>
      </p:sp>
      <p:sp>
        <p:nvSpPr>
          <p:cNvPr id="150" name="Shape 15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93700" marL="406400">
              <a:lnSpc>
                <a:spcPct val="200000"/>
              </a:lnSpc>
              <a:spcBef>
                <a:spcPts val="0"/>
              </a:spcBef>
              <a:buClr>
                <a:schemeClr val="dk1"/>
              </a:buClr>
              <a:buSzPct val="100000"/>
              <a:buFont typeface="Arial"/>
              <a:buNone/>
            </a:pPr>
            <a:r>
              <a:rPr sz="1100" lang="en">
                <a:solidFill>
                  <a:srgbClr val="F3F3F3"/>
                </a:solidFill>
              </a:rPr>
              <a:t>(1.) Cosmic Ray Muons and the Muon Lifetime. (2013, October 14). Retrieved July 17, 2014, from</a:t>
            </a:r>
            <a:r>
              <a:rPr sz="1100" lang="en">
                <a:solidFill>
                  <a:srgbClr val="F3F3F3"/>
                </a:solidFill>
                <a:hlinkClick r:id="rId3"/>
              </a:rPr>
              <a:t> </a:t>
            </a:r>
            <a:r>
              <a:rPr u="sng" sz="1100" lang="en">
                <a:solidFill>
                  <a:schemeClr val="hlink"/>
                </a:solidFill>
                <a:hlinkClick r:id="rId4"/>
              </a:rPr>
              <a:t>http://www.phys.ufl.edu/courses/phy4803L/group_I/muon/muon.pdf</a:t>
            </a:r>
            <a:r>
              <a:rPr u="sng" sz="1100" lang="en">
                <a:solidFill>
                  <a:srgbClr val="F3F3F3"/>
                </a:solidFill>
                <a:hlinkClick r:id="rId5"/>
              </a:rPr>
              <a:t> </a:t>
            </a:r>
          </a:p>
          <a:p>
            <a:pPr rtl="0" lvl="0" indent="-393700" marL="406400">
              <a:lnSpc>
                <a:spcPct val="200000"/>
              </a:lnSpc>
              <a:spcBef>
                <a:spcPts val="0"/>
              </a:spcBef>
              <a:buClr>
                <a:schemeClr val="dk1"/>
              </a:buClr>
              <a:buSzPct val="100000"/>
              <a:buFont typeface="Arial"/>
              <a:buNone/>
            </a:pPr>
            <a:r>
              <a:rPr sz="1100" lang="en">
                <a:solidFill>
                  <a:srgbClr val="F3F3F3"/>
                </a:solidFill>
              </a:rPr>
              <a:t>(2.) Liu, L., &amp; Solis, P. (2007, November 18). The Speed and Lifetime of Cosmic Ray Muons. Retrieved July 17, 2014, from</a:t>
            </a:r>
            <a:r>
              <a:rPr sz="1100" lang="en">
                <a:solidFill>
                  <a:srgbClr val="F3F3F3"/>
                </a:solidFill>
                <a:hlinkClick r:id="rId6"/>
              </a:rPr>
              <a:t> </a:t>
            </a:r>
            <a:r>
              <a:rPr u="sng" sz="1100" lang="en">
                <a:solidFill>
                  <a:schemeClr val="hlink"/>
                </a:solidFill>
                <a:hlinkClick r:id="rId7"/>
              </a:rPr>
              <a:t>http://web.mit.edu/lululiu/Public/pixx/not-pixx/muons.pdf</a:t>
            </a:r>
            <a:r>
              <a:rPr u="sng" sz="1100" lang="en">
                <a:solidFill>
                  <a:srgbClr val="F3F3F3"/>
                </a:solidFill>
                <a:hlinkClick r:id="rId8"/>
              </a:rPr>
              <a:t> </a:t>
            </a:r>
          </a:p>
          <a:p>
            <a:pPr rtl="0" lvl="0" indent="-393700" marL="406400">
              <a:lnSpc>
                <a:spcPct val="200000"/>
              </a:lnSpc>
              <a:spcBef>
                <a:spcPts val="0"/>
              </a:spcBef>
              <a:buClr>
                <a:schemeClr val="dk1"/>
              </a:buClr>
              <a:buSzPct val="100000"/>
              <a:buFont typeface="Arial"/>
              <a:buNone/>
            </a:pPr>
            <a:r>
              <a:rPr sz="1100" lang="en">
                <a:solidFill>
                  <a:srgbClr val="F3F3F3"/>
                </a:solidFill>
              </a:rPr>
              <a:t>(3.) Schirber, M. (2009, August 27). Death Rays From Space: How Bad Are They? Retrieved July 17, 2014, from</a:t>
            </a:r>
            <a:r>
              <a:rPr sz="1100" lang="en">
                <a:solidFill>
                  <a:srgbClr val="F3F3F3"/>
                </a:solidFill>
                <a:hlinkClick r:id="rId9"/>
              </a:rPr>
              <a:t> </a:t>
            </a:r>
            <a:r>
              <a:rPr u="sng" sz="1100" lang="en">
                <a:solidFill>
                  <a:schemeClr val="hlink"/>
                </a:solidFill>
                <a:hlinkClick r:id="rId10"/>
              </a:rPr>
              <a:t>http://www.space.com/7193-death-rays-space-bad.html</a:t>
            </a:r>
            <a:r>
              <a:rPr u="sng" sz="1100" lang="en">
                <a:solidFill>
                  <a:srgbClr val="F3F3F3"/>
                </a:solidFill>
                <a:hlinkClick r:id="rId11"/>
              </a:rPr>
              <a:t> </a:t>
            </a:r>
          </a:p>
          <a:p>
            <a:pPr rtl="0" lvl="0" indent="-393700" marL="406400">
              <a:lnSpc>
                <a:spcPct val="200000"/>
              </a:lnSpc>
              <a:spcBef>
                <a:spcPts val="0"/>
              </a:spcBef>
              <a:buClr>
                <a:schemeClr val="dk1"/>
              </a:buClr>
              <a:buSzPct val="100000"/>
              <a:buFont typeface="Arial"/>
              <a:buNone/>
            </a:pPr>
            <a:r>
              <a:rPr sz="1100" lang="en">
                <a:solidFill>
                  <a:srgbClr val="F3F3F3"/>
                </a:solidFill>
              </a:rPr>
              <a:t>(4.)Muon basics. (n.d.). . Retrieved July 17, 2014, from</a:t>
            </a:r>
            <a:r>
              <a:rPr sz="1100" lang="en">
                <a:solidFill>
                  <a:srgbClr val="F3F3F3"/>
                </a:solidFill>
                <a:hlinkClick r:id="rId12"/>
              </a:rPr>
              <a:t> </a:t>
            </a:r>
            <a:r>
              <a:rPr u="sng" sz="1100" lang="en">
                <a:solidFill>
                  <a:schemeClr val="hlink"/>
                </a:solidFill>
                <a:hlinkClick r:id="rId13"/>
              </a:rPr>
              <a:t>http://www2.fisica.unlp.edu.ar/~veiga/experiments.html#mass</a:t>
            </a:r>
            <a:r>
              <a:rPr u="sng" sz="1100" lang="en">
                <a:solidFill>
                  <a:srgbClr val="F3F3F3"/>
                </a:solidFill>
                <a:hlinkClick r:id="rId14"/>
              </a:rPr>
              <a:t> </a:t>
            </a:r>
          </a:p>
          <a:p>
            <a:pPr rtl="0" lvl="0" indent="-393700" marL="406400">
              <a:lnSpc>
                <a:spcPct val="200000"/>
              </a:lnSpc>
              <a:spcBef>
                <a:spcPts val="0"/>
              </a:spcBef>
              <a:buClr>
                <a:schemeClr val="dk1"/>
              </a:buClr>
              <a:buSzPct val="100000"/>
              <a:buFont typeface="Arial"/>
              <a:buNone/>
            </a:pPr>
            <a:r>
              <a:rPr sz="1100" lang="en">
                <a:solidFill>
                  <a:srgbClr val="F3F3F3"/>
                </a:solidFill>
              </a:rPr>
              <a:t>(5.) U.s. standard atmosphere. In (2012). W. Haynes (87 Ed.), CRC Handbook of Chemistry and Physics (pp. 14-19, 14-25). Retrieved from</a:t>
            </a:r>
            <a:r>
              <a:rPr sz="1100" lang="en">
                <a:solidFill>
                  <a:srgbClr val="F3F3F3"/>
                </a:solidFill>
                <a:hlinkClick r:id="rId15"/>
              </a:rPr>
              <a:t> </a:t>
            </a:r>
            <a:r>
              <a:rPr u="sng" sz="1100" lang="en">
                <a:solidFill>
                  <a:schemeClr val="hlink"/>
                </a:solidFill>
                <a:hlinkClick r:id="rId16"/>
              </a:rPr>
              <a:t>http://www.hbcpnetbase.com/</a:t>
            </a:r>
            <a:r>
              <a:rPr u="sng" sz="1100" lang="en">
                <a:solidFill>
                  <a:srgbClr val="F3F3F3"/>
                </a:solidFill>
                <a:hlinkClick r:id="rId17"/>
              </a:rPr>
              <a:t> </a:t>
            </a:r>
          </a:p>
          <a:p>
            <a:pPr>
              <a:spcBef>
                <a:spcPts val="0"/>
              </a:spcBef>
              <a:buNone/>
            </a:pPr>
            <a:r>
              <a:rPr sz="1100" lang="en">
                <a:solidFill>
                  <a:srgbClr val="F3F3F3"/>
                </a:solidFill>
              </a:rPr>
              <a:t>(6.)Ramesh, N., Hawron, M., Martin, C., &amp; Bachri, A. (2011, January 1). Flux Variation of Cosmic Muons. Retrieved July 18, 2014, from</a:t>
            </a:r>
            <a:r>
              <a:rPr sz="1100" lang="en">
                <a:solidFill>
                  <a:schemeClr val="dk1"/>
                </a:solidFill>
                <a:hlinkClick r:id="rId18"/>
              </a:rPr>
              <a:t> </a:t>
            </a:r>
            <a:r>
              <a:rPr u="sng" sz="1100" lang="en">
                <a:solidFill>
                  <a:schemeClr val="hlink"/>
                </a:solidFill>
                <a:hlinkClick r:id="rId19"/>
              </a:rPr>
              <a:t>http://arxiv.org/pdf/1203.0101.pdf</a:t>
            </a:r>
            <a:r>
              <a:rPr lang="en">
                <a:solidFill>
                  <a:srgbClr val="FFFFFF"/>
                </a:solidFill>
              </a:rPr>
              <a: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p:cNvSpPr/>
          <p:nvPr/>
        </p:nvSpPr>
        <p:spPr>
          <a:xfrm>
            <a:off y="3330675" x="137825"/>
            <a:ext cy="716400" cx="31497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56" name="Shape 156"/>
          <p:cNvSpPr txBox="1"/>
          <p:nvPr>
            <p:ph type="title"/>
          </p:nvPr>
        </p:nvSpPr>
        <p:spPr>
          <a:xfrm>
            <a:off y="3" x="457200"/>
            <a:ext cy="857400" cx="8229600"/>
          </a:xfrm>
          <a:prstGeom prst="rect">
            <a:avLst/>
          </a:prstGeom>
        </p:spPr>
        <p:txBody>
          <a:bodyPr bIns="91425" rIns="91425" lIns="91425" tIns="91425" anchor="b" anchorCtr="0">
            <a:noAutofit/>
          </a:bodyPr>
          <a:lstStyle/>
          <a:p>
            <a:pPr>
              <a:spcBef>
                <a:spcPts val="0"/>
              </a:spcBef>
              <a:buNone/>
            </a:pPr>
            <a:r>
              <a:rPr sz="3200" lang="en"/>
              <a:t>Acknowledgements</a:t>
            </a:r>
            <a:r>
              <a:rPr lang="en"/>
              <a:t> </a:t>
            </a:r>
          </a:p>
        </p:txBody>
      </p:sp>
      <p:sp>
        <p:nvSpPr>
          <p:cNvPr id="157" name="Shape 157"/>
          <p:cNvSpPr txBox="1"/>
          <p:nvPr>
            <p:ph idx="1" type="body"/>
          </p:nvPr>
        </p:nvSpPr>
        <p:spPr>
          <a:xfrm>
            <a:off y="644050" x="457200"/>
            <a:ext cy="3725699" cx="8229600"/>
          </a:xfrm>
          <a:prstGeom prst="rect">
            <a:avLst/>
          </a:prstGeom>
        </p:spPr>
        <p:txBody>
          <a:bodyPr bIns="91425" rIns="91425" lIns="91425" tIns="91425" anchor="t" anchorCtr="0">
            <a:noAutofit/>
          </a:bodyPr>
          <a:lstStyle/>
          <a:p>
            <a:pPr>
              <a:spcBef>
                <a:spcPts val="0"/>
              </a:spcBef>
              <a:buNone/>
            </a:pPr>
            <a:r>
              <a:rPr sz="1800" lang="en"/>
              <a:t>We’d like to thank Matthew Semak for all his tremendous help on this project. He, David, and Amber were all excellent mentors to aid and teach us. They always answered any questions we had during the research process, and stuck with us till the end. We would like to thank Amber, David, and Maurice for their help on this presentation and research paper. Our best regards go out to Lori Ball and UNC, for maintaining a program as awesome as FSI.  We’d like to thank the entire staff of FSI as well as, the R.A.s, and the teachers. We also would like to thank all of the sponsors and families who helped make this program possible.</a:t>
            </a:r>
          </a:p>
        </p:txBody>
      </p:sp>
      <p:pic>
        <p:nvPicPr>
          <p:cNvPr id="158" name="Shape 158"/>
          <p:cNvPicPr preferRelativeResize="0"/>
          <p:nvPr/>
        </p:nvPicPr>
        <p:blipFill>
          <a:blip r:embed="rId3"/>
          <a:stretch>
            <a:fillRect/>
          </a:stretch>
        </p:blipFill>
        <p:spPr>
          <a:xfrm>
            <a:off y="4168962" x="121312"/>
            <a:ext cy="857399" cx="3466084"/>
          </a:xfrm>
          <a:prstGeom prst="rect">
            <a:avLst/>
          </a:prstGeom>
          <a:noFill/>
          <a:ln>
            <a:noFill/>
          </a:ln>
        </p:spPr>
      </p:pic>
      <p:pic>
        <p:nvPicPr>
          <p:cNvPr id="159" name="Shape 159"/>
          <p:cNvPicPr preferRelativeResize="0"/>
          <p:nvPr/>
        </p:nvPicPr>
        <p:blipFill>
          <a:blip r:embed="rId4"/>
          <a:stretch>
            <a:fillRect/>
          </a:stretch>
        </p:blipFill>
        <p:spPr>
          <a:xfrm>
            <a:off y="3653450" x="3620125"/>
            <a:ext cy="1300249" cx="3640707"/>
          </a:xfrm>
          <a:prstGeom prst="rect">
            <a:avLst/>
          </a:prstGeom>
          <a:noFill/>
          <a:ln>
            <a:noFill/>
          </a:ln>
        </p:spPr>
      </p:pic>
      <p:sp>
        <p:nvSpPr>
          <p:cNvPr id="160" name="Shape 160"/>
          <p:cNvSpPr/>
          <p:nvPr/>
        </p:nvSpPr>
        <p:spPr>
          <a:xfrm>
            <a:off y="3734487" x="7293550"/>
            <a:ext cy="1356599" cx="18023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161" name="Shape 161"/>
          <p:cNvPicPr preferRelativeResize="0"/>
          <p:nvPr/>
        </p:nvPicPr>
        <p:blipFill rotWithShape="1">
          <a:blip r:embed="rId5"/>
          <a:srcRect t="-6690" b="6690" r="0" l="0"/>
          <a:stretch/>
        </p:blipFill>
        <p:spPr>
          <a:xfrm>
            <a:off y="3731750" x="7286200"/>
            <a:ext cy="1362075" cx="1809750"/>
          </a:xfrm>
          <a:prstGeom prst="rect">
            <a:avLst/>
          </a:prstGeom>
          <a:noFill/>
          <a:ln>
            <a:noFill/>
          </a:ln>
        </p:spPr>
      </p:pic>
      <p:pic>
        <p:nvPicPr>
          <p:cNvPr id="162" name="Shape 162"/>
          <p:cNvPicPr preferRelativeResize="0"/>
          <p:nvPr/>
        </p:nvPicPr>
        <p:blipFill>
          <a:blip r:embed="rId6"/>
          <a:stretch>
            <a:fillRect/>
          </a:stretch>
        </p:blipFill>
        <p:spPr>
          <a:xfrm>
            <a:off y="3325235" x="121325"/>
            <a:ext cy="705399" cx="31704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ctrTitle"/>
          </p:nvPr>
        </p:nvSpPr>
        <p:spPr>
          <a:xfrm>
            <a:off y="196221" x="685800"/>
            <a:ext cy="694800" cx="7772400"/>
          </a:xfrm>
          <a:prstGeom prst="rect">
            <a:avLst/>
          </a:prstGeom>
        </p:spPr>
        <p:txBody>
          <a:bodyPr bIns="91425" rIns="91425" lIns="91425" tIns="91425" anchor="b" anchorCtr="0">
            <a:noAutofit/>
          </a:bodyPr>
          <a:lstStyle/>
          <a:p>
            <a:pPr>
              <a:spcBef>
                <a:spcPts val="0"/>
              </a:spcBef>
              <a:buNone/>
            </a:pPr>
            <a:r>
              <a:rPr sz="3600" lang="en"/>
              <a:t>What are Muons?</a:t>
            </a:r>
          </a:p>
        </p:txBody>
      </p:sp>
      <p:graphicFrame>
        <p:nvGraphicFramePr>
          <p:cNvPr id="30" name="Shape 30"/>
          <p:cNvGraphicFramePr/>
          <p:nvPr/>
        </p:nvGraphicFramePr>
        <p:xfrm>
          <a:off y="2506000" x="685800"/>
          <a:ext cy="3000000" cx="3000000"/>
        </p:xfrm>
        <a:graphic>
          <a:graphicData uri="http://schemas.openxmlformats.org/drawingml/2006/table">
            <a:tbl>
              <a:tblPr>
                <a:noFill/>
                <a:tableStyleId>{2991F4D8-1DAB-4EBB-A307-F13A44174151}</a:tableStyleId>
              </a:tblPr>
              <a:tblGrid>
                <a:gridCol w="1809750"/>
                <a:gridCol w="1809750"/>
                <a:gridCol w="1809750"/>
                <a:gridCol w="1809750"/>
              </a:tblGrid>
              <a:tr h="381000">
                <a:tc>
                  <a:txBody>
                    <a:bodyPr>
                      <a:noAutofit/>
                    </a:bodyPr>
                    <a:lstStyle/>
                    <a:p>
                      <a:pPr>
                        <a:spcBef>
                          <a:spcPts val="0"/>
                        </a:spcBef>
                        <a:buNone/>
                      </a:pPr>
                      <a:r>
                        <a:rPr u="sng" sz="2000" lang="en">
                          <a:solidFill>
                            <a:srgbClr val="FFFFFF"/>
                          </a:solidFill>
                        </a:rPr>
                        <a:t>Particle:</a:t>
                      </a:r>
                    </a:p>
                  </a:txBody>
                  <a:tcPr marR="91425" marB="91425" marT="91425" marL="91425"/>
                </a:tc>
                <a:tc>
                  <a:txBody>
                    <a:bodyPr>
                      <a:noAutofit/>
                    </a:bodyPr>
                    <a:lstStyle/>
                    <a:p>
                      <a:pPr>
                        <a:spcBef>
                          <a:spcPts val="0"/>
                        </a:spcBef>
                        <a:buNone/>
                      </a:pPr>
                      <a:r>
                        <a:rPr u="sng" sz="2000" lang="en">
                          <a:solidFill>
                            <a:srgbClr val="FFFFFF"/>
                          </a:solidFill>
                        </a:rPr>
                        <a:t>Mass:</a:t>
                      </a:r>
                    </a:p>
                  </a:txBody>
                  <a:tcPr marR="91425" marB="91425" marT="91425" marL="91425"/>
                </a:tc>
                <a:tc>
                  <a:txBody>
                    <a:bodyPr>
                      <a:noAutofit/>
                    </a:bodyPr>
                    <a:lstStyle/>
                    <a:p>
                      <a:pPr>
                        <a:spcBef>
                          <a:spcPts val="0"/>
                        </a:spcBef>
                        <a:buNone/>
                      </a:pPr>
                      <a:r>
                        <a:rPr u="sng" sz="2000" lang="en">
                          <a:solidFill>
                            <a:srgbClr val="FFFFFF"/>
                          </a:solidFill>
                        </a:rPr>
                        <a:t>Charge:</a:t>
                      </a:r>
                    </a:p>
                  </a:txBody>
                  <a:tcPr marR="91425" marB="91425" marT="91425" marL="91425"/>
                </a:tc>
                <a:tc>
                  <a:txBody>
                    <a:bodyPr>
                      <a:noAutofit/>
                    </a:bodyPr>
                    <a:lstStyle/>
                    <a:p>
                      <a:pPr>
                        <a:spcBef>
                          <a:spcPts val="0"/>
                        </a:spcBef>
                        <a:buNone/>
                      </a:pPr>
                      <a:r>
                        <a:rPr u="sng" sz="2000" lang="en">
                          <a:solidFill>
                            <a:srgbClr val="FFFFFF"/>
                          </a:solidFill>
                        </a:rPr>
                        <a:t>Lifetime:</a:t>
                      </a:r>
                    </a:p>
                  </a:txBody>
                  <a:tcPr marR="91425" marB="91425" marT="91425" marL="91425"/>
                </a:tc>
              </a:tr>
              <a:tr h="381000">
                <a:tc>
                  <a:txBody>
                    <a:bodyPr>
                      <a:noAutofit/>
                    </a:bodyPr>
                    <a:lstStyle/>
                    <a:p>
                      <a:pPr>
                        <a:spcBef>
                          <a:spcPts val="0"/>
                        </a:spcBef>
                        <a:buNone/>
                      </a:pPr>
                      <a:r>
                        <a:rPr sz="2000" lang="en">
                          <a:solidFill>
                            <a:srgbClr val="FFFFFF"/>
                          </a:solidFill>
                        </a:rPr>
                        <a:t>Electron</a:t>
                      </a:r>
                    </a:p>
                  </a:txBody>
                  <a:tcPr marR="91425" marB="91425" marT="91425" marL="91425"/>
                </a:tc>
                <a:tc>
                  <a:txBody>
                    <a:bodyPr>
                      <a:noAutofit/>
                    </a:bodyPr>
                    <a:lstStyle/>
                    <a:p>
                      <a:pPr>
                        <a:spcBef>
                          <a:spcPts val="0"/>
                        </a:spcBef>
                        <a:buNone/>
                      </a:pPr>
                      <a:r>
                        <a:rPr sz="2000" lang="en">
                          <a:solidFill>
                            <a:srgbClr val="FFFFFF"/>
                          </a:solidFill>
                        </a:rPr>
                        <a:t>0.511 MeV</a:t>
                      </a:r>
                    </a:p>
                  </a:txBody>
                  <a:tcPr marR="91425" marB="91425" marT="91425" marL="91425"/>
                </a:tc>
                <a:tc>
                  <a:txBody>
                    <a:bodyPr>
                      <a:noAutofit/>
                    </a:bodyPr>
                    <a:lstStyle/>
                    <a:p>
                      <a:pPr>
                        <a:spcBef>
                          <a:spcPts val="0"/>
                        </a:spcBef>
                        <a:buNone/>
                      </a:pPr>
                      <a:r>
                        <a:rPr sz="2000" lang="en">
                          <a:solidFill>
                            <a:srgbClr val="FFFFFF"/>
                          </a:solidFill>
                        </a:rPr>
                        <a:t>          -1</a:t>
                      </a:r>
                    </a:p>
                  </a:txBody>
                  <a:tcPr marR="91425" marB="91425" marT="91425" marL="91425"/>
                </a:tc>
                <a:tc>
                  <a:txBody>
                    <a:bodyPr>
                      <a:noAutofit/>
                    </a:bodyPr>
                    <a:lstStyle/>
                    <a:p>
                      <a:pPr>
                        <a:spcBef>
                          <a:spcPts val="0"/>
                        </a:spcBef>
                        <a:buNone/>
                      </a:pPr>
                      <a:r>
                        <a:rPr sz="2000" lang="en">
                          <a:solidFill>
                            <a:srgbClr val="FFFFFF"/>
                          </a:solidFill>
                        </a:rPr>
                        <a:t>NA</a:t>
                      </a:r>
                    </a:p>
                  </a:txBody>
                  <a:tcPr marR="91425" marB="91425" marT="91425" marL="91425"/>
                </a:tc>
              </a:tr>
              <a:tr h="381000">
                <a:tc>
                  <a:txBody>
                    <a:bodyPr>
                      <a:noAutofit/>
                    </a:bodyPr>
                    <a:lstStyle/>
                    <a:p>
                      <a:pPr>
                        <a:spcBef>
                          <a:spcPts val="0"/>
                        </a:spcBef>
                        <a:buNone/>
                      </a:pPr>
                      <a:r>
                        <a:rPr sz="2000" lang="en">
                          <a:solidFill>
                            <a:srgbClr val="FFFFFF"/>
                          </a:solidFill>
                        </a:rPr>
                        <a:t>Muon</a:t>
                      </a:r>
                    </a:p>
                  </a:txBody>
                  <a:tcPr marR="91425" marB="91425" marT="91425" marL="91425"/>
                </a:tc>
                <a:tc>
                  <a:txBody>
                    <a:bodyPr>
                      <a:noAutofit/>
                    </a:bodyPr>
                    <a:lstStyle/>
                    <a:p>
                      <a:pPr>
                        <a:spcBef>
                          <a:spcPts val="0"/>
                        </a:spcBef>
                        <a:buNone/>
                      </a:pPr>
                      <a:r>
                        <a:rPr sz="2000" lang="en">
                          <a:solidFill>
                            <a:srgbClr val="FFFFFF"/>
                          </a:solidFill>
                        </a:rPr>
                        <a:t>106 MeV</a:t>
                      </a:r>
                    </a:p>
                  </a:txBody>
                  <a:tcPr marR="91425" marB="91425" marT="91425" marL="91425"/>
                </a:tc>
                <a:tc>
                  <a:txBody>
                    <a:bodyPr>
                      <a:noAutofit/>
                    </a:bodyPr>
                    <a:lstStyle/>
                    <a:p>
                      <a:pPr algn="ctr">
                        <a:spcBef>
                          <a:spcPts val="0"/>
                        </a:spcBef>
                        <a:buNone/>
                      </a:pPr>
                      <a:r>
                        <a:rPr sz="2000" lang="en">
                          <a:solidFill>
                            <a:srgbClr val="FFFFFF"/>
                          </a:solidFill>
                        </a:rPr>
                        <a:t>-1</a:t>
                      </a:r>
                    </a:p>
                  </a:txBody>
                  <a:tcPr marR="91425" marB="91425" marT="91425" marL="91425"/>
                </a:tc>
                <a:tc>
                  <a:txBody>
                    <a:bodyPr>
                      <a:noAutofit/>
                    </a:bodyPr>
                    <a:lstStyle/>
                    <a:p>
                      <a:pPr>
                        <a:spcBef>
                          <a:spcPts val="0"/>
                        </a:spcBef>
                        <a:buNone/>
                      </a:pPr>
                      <a:r>
                        <a:rPr sz="2000" lang="en">
                          <a:solidFill>
                            <a:srgbClr val="FFFFFF"/>
                          </a:solidFill>
                        </a:rPr>
                        <a:t>2.2 microseconds</a:t>
                      </a:r>
                    </a:p>
                  </a:txBody>
                  <a:tcPr marR="91425" marB="91425" marT="91425" marL="91425"/>
                </a:tc>
              </a:tr>
            </a:tbl>
          </a:graphicData>
        </a:graphic>
      </p:graphicFrame>
      <p:sp>
        <p:nvSpPr>
          <p:cNvPr id="31" name="Shape 31"/>
          <p:cNvSpPr txBox="1"/>
          <p:nvPr/>
        </p:nvSpPr>
        <p:spPr>
          <a:xfrm>
            <a:off y="922675" x="745250"/>
            <a:ext cy="532199" cx="7772400"/>
          </a:xfrm>
          <a:prstGeom prst="rect">
            <a:avLst/>
          </a:prstGeom>
          <a:noFill/>
          <a:ln>
            <a:noFill/>
          </a:ln>
        </p:spPr>
        <p:txBody>
          <a:bodyPr bIns="91425" rIns="91425" lIns="91425" tIns="91425" anchor="t" anchorCtr="0">
            <a:noAutofit/>
          </a:bodyPr>
          <a:lstStyle/>
          <a:p>
            <a:pPr>
              <a:spcBef>
                <a:spcPts val="0"/>
              </a:spcBef>
              <a:buNone/>
            </a:pPr>
            <a:r>
              <a:t/>
            </a:r>
            <a:endParaRPr/>
          </a:p>
        </p:txBody>
      </p:sp>
      <p:sp>
        <p:nvSpPr>
          <p:cNvPr id="32" name="Shape 32"/>
          <p:cNvSpPr txBox="1"/>
          <p:nvPr/>
        </p:nvSpPr>
        <p:spPr>
          <a:xfrm>
            <a:off y="1473212" x="685800"/>
            <a:ext cy="450599" cx="7772400"/>
          </a:xfrm>
          <a:prstGeom prst="rect">
            <a:avLst/>
          </a:prstGeom>
          <a:noFill/>
          <a:ln>
            <a:noFill/>
          </a:ln>
        </p:spPr>
        <p:txBody>
          <a:bodyPr bIns="91425" rIns="91425" lIns="91425" tIns="91425" anchor="t" anchorCtr="0">
            <a:noAutofit/>
          </a:bodyPr>
          <a:lstStyle/>
          <a:p>
            <a:pPr rtl="0" lvl="0" indent="-419100" marL="457200">
              <a:spcBef>
                <a:spcPts val="0"/>
              </a:spcBef>
              <a:buClr>
                <a:schemeClr val="lt2"/>
              </a:buClr>
              <a:buSzPct val="100000"/>
              <a:buFont typeface="Arial"/>
              <a:buChar char="●"/>
            </a:pPr>
            <a:r>
              <a:rPr sz="3000" lang="en">
                <a:solidFill>
                  <a:schemeClr val="lt2"/>
                </a:solidFill>
              </a:rPr>
              <a:t>Cousins of electrons</a:t>
            </a:r>
          </a:p>
          <a:p>
            <a:pPr>
              <a:spcBef>
                <a:spcPts val="0"/>
              </a:spcBef>
              <a:buNone/>
            </a:pPr>
            <a:r>
              <a:t/>
            </a:r>
            <a:endParaRPr/>
          </a:p>
        </p:txBody>
      </p:sp>
      <p:sp>
        <p:nvSpPr>
          <p:cNvPr id="33" name="Shape 33"/>
          <p:cNvSpPr txBox="1"/>
          <p:nvPr/>
        </p:nvSpPr>
        <p:spPr>
          <a:xfrm>
            <a:off y="1930300" x="685800"/>
            <a:ext cy="425700" cx="7677600"/>
          </a:xfrm>
          <a:prstGeom prst="rect">
            <a:avLst/>
          </a:prstGeom>
          <a:noFill/>
          <a:ln>
            <a:noFill/>
          </a:ln>
        </p:spPr>
        <p:txBody>
          <a:bodyPr bIns="91425" rIns="91425" lIns="91425" tIns="91425" anchor="t" anchorCtr="0">
            <a:noAutofit/>
          </a:bodyPr>
          <a:lstStyle/>
          <a:p>
            <a:pPr lvl="0" indent="-419100" marL="457200">
              <a:spcBef>
                <a:spcPts val="0"/>
              </a:spcBef>
              <a:buClr>
                <a:schemeClr val="lt2"/>
              </a:buClr>
              <a:buSzPct val="100000"/>
              <a:buFont typeface="Arial"/>
              <a:buChar char="●"/>
            </a:pPr>
            <a:r>
              <a:rPr sz="3000" lang="en">
                <a:solidFill>
                  <a:schemeClr val="lt2"/>
                </a:solidFill>
              </a:rPr>
              <a:t>A form of cosmic radiation</a:t>
            </a:r>
          </a:p>
        </p:txBody>
      </p:sp>
      <p:sp>
        <p:nvSpPr>
          <p:cNvPr id="34" name="Shape 34"/>
          <p:cNvSpPr txBox="1"/>
          <p:nvPr>
            <p:ph idx="1" type="subTitle"/>
          </p:nvPr>
        </p:nvSpPr>
        <p:spPr>
          <a:xfrm>
            <a:off y="910833" x="685800"/>
            <a:ext cy="555899" cx="7772400"/>
          </a:xfrm>
          <a:prstGeom prst="rect">
            <a:avLst/>
          </a:prstGeom>
        </p:spPr>
        <p:txBody>
          <a:bodyPr bIns="91425" rIns="91425" lIns="91425" tIns="91425" anchor="t" anchorCtr="0">
            <a:noAutofit/>
          </a:bodyPr>
          <a:lstStyle/>
          <a:p>
            <a:pPr algn="l" rtl="0" lvl="0" indent="-419100" marL="457200">
              <a:spcBef>
                <a:spcPts val="0"/>
              </a:spcBef>
              <a:buClr>
                <a:schemeClr val="lt2"/>
              </a:buClr>
              <a:buSzPct val="100000"/>
              <a:buFont typeface="Arial"/>
              <a:buChar char="●"/>
            </a:pPr>
            <a:r>
              <a:rPr lang="en"/>
              <a:t>Sub-atomic particles</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p:tgtEl>
                                          <p:spTgt spid="30"/>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3200" lang="en"/>
              <a:t>Where do Muons Come From?	</a:t>
            </a:r>
          </a:p>
        </p:txBody>
      </p:sp>
      <p:sp>
        <p:nvSpPr>
          <p:cNvPr id="40" name="Shape 40"/>
          <p:cNvSpPr txBox="1"/>
          <p:nvPr>
            <p:ph idx="1" type="body"/>
          </p:nvPr>
        </p:nvSpPr>
        <p:spPr>
          <a:xfrm>
            <a:off y="1165175" x="501850"/>
            <a:ext cy="751200" cx="3068099"/>
          </a:xfrm>
          <a:prstGeom prst="rect">
            <a:avLst/>
          </a:prstGeom>
        </p:spPr>
        <p:txBody>
          <a:bodyPr bIns="91425" rIns="91425" lIns="91425" tIns="91425" anchor="t" anchorCtr="0">
            <a:noAutofit/>
          </a:bodyPr>
          <a:lstStyle/>
          <a:p>
            <a:pPr rtl="0" lvl="0" indent="-381000" marL="457200">
              <a:spcBef>
                <a:spcPts val="0"/>
              </a:spcBef>
              <a:buClr>
                <a:schemeClr val="lt1"/>
              </a:buClr>
              <a:buSzPct val="100000"/>
              <a:buFont typeface="Arial"/>
              <a:buChar char="●"/>
            </a:pPr>
            <a:r>
              <a:rPr sz="2400" lang="en"/>
              <a:t>Cosmic Rays</a:t>
            </a: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t/>
            </a:r>
            <a:endParaRPr/>
          </a:p>
        </p:txBody>
      </p:sp>
      <p:pic>
        <p:nvPicPr>
          <p:cNvPr id="41" name="Shape 41"/>
          <p:cNvPicPr preferRelativeResize="0"/>
          <p:nvPr/>
        </p:nvPicPr>
        <p:blipFill>
          <a:blip r:embed="rId3"/>
          <a:stretch>
            <a:fillRect/>
          </a:stretch>
        </p:blipFill>
        <p:spPr>
          <a:xfrm>
            <a:off y="1369287" x="3883499"/>
            <a:ext cy="3317475" cx="4425275"/>
          </a:xfrm>
          <a:prstGeom prst="rect">
            <a:avLst/>
          </a:prstGeom>
          <a:noFill/>
          <a:ln>
            <a:noFill/>
          </a:ln>
        </p:spPr>
      </p:pic>
      <p:pic>
        <p:nvPicPr>
          <p:cNvPr id="42" name="Shape 42"/>
          <p:cNvPicPr preferRelativeResize="0"/>
          <p:nvPr/>
        </p:nvPicPr>
        <p:blipFill>
          <a:blip r:embed="rId4"/>
          <a:stretch>
            <a:fillRect/>
          </a:stretch>
        </p:blipFill>
        <p:spPr>
          <a:xfrm>
            <a:off y="1165175" x="4356662"/>
            <a:ext cy="3827498" cx="3375726"/>
          </a:xfrm>
          <a:prstGeom prst="rect">
            <a:avLst/>
          </a:prstGeom>
          <a:noFill/>
          <a:ln>
            <a:noFill/>
          </a:ln>
        </p:spPr>
      </p:pic>
      <p:sp>
        <p:nvSpPr>
          <p:cNvPr id="43" name="Shape 43"/>
          <p:cNvSpPr txBox="1"/>
          <p:nvPr/>
        </p:nvSpPr>
        <p:spPr>
          <a:xfrm>
            <a:off y="2142000" x="4230000"/>
            <a:ext cy="457200" cx="3657600"/>
          </a:xfrm>
          <a:prstGeom prst="rect">
            <a:avLst/>
          </a:prstGeom>
          <a:noFill/>
          <a:ln>
            <a:noFill/>
          </a:ln>
        </p:spPr>
        <p:txBody>
          <a:bodyPr bIns="91425" rIns="91425" lIns="91425" tIns="91425" anchor="t" anchorCtr="0">
            <a:noAutofit/>
          </a:bodyPr>
          <a:lstStyle/>
          <a:p>
            <a:pPr>
              <a:spcBef>
                <a:spcPts val="0"/>
              </a:spcBef>
              <a:buNone/>
            </a:pPr>
            <a:r>
              <a:t/>
            </a:r>
            <a:endParaRPr/>
          </a:p>
        </p:txBody>
      </p:sp>
      <p:sp>
        <p:nvSpPr>
          <p:cNvPr id="44" name="Shape 44"/>
          <p:cNvSpPr txBox="1"/>
          <p:nvPr/>
        </p:nvSpPr>
        <p:spPr>
          <a:xfrm>
            <a:off y="2110350" x="521800"/>
            <a:ext cy="922799" cx="3375600"/>
          </a:xfrm>
          <a:prstGeom prst="rect">
            <a:avLst/>
          </a:prstGeom>
          <a:noFill/>
          <a:ln>
            <a:noFill/>
          </a:ln>
        </p:spPr>
        <p:txBody>
          <a:bodyPr bIns="91425" rIns="91425" lIns="91425" tIns="91425" anchor="t" anchorCtr="0">
            <a:noAutofit/>
          </a:bodyPr>
          <a:lstStyle/>
          <a:p>
            <a:pPr rtl="0" lvl="0" indent="-381000" marL="457200">
              <a:spcBef>
                <a:spcPts val="600"/>
              </a:spcBef>
              <a:buClr>
                <a:schemeClr val="lt1"/>
              </a:buClr>
              <a:buSzPct val="100000"/>
              <a:buFont typeface="Arial"/>
              <a:buChar char="●"/>
            </a:pPr>
            <a:r>
              <a:rPr sz="2400" lang="en">
                <a:solidFill>
                  <a:schemeClr val="lt1"/>
                </a:solidFill>
              </a:rPr>
              <a:t>Creation of Pions</a:t>
            </a:r>
          </a:p>
          <a:p>
            <a:pPr rtl="0" lvl="1" indent="-381000" marL="914400">
              <a:spcBef>
                <a:spcPts val="600"/>
              </a:spcBef>
              <a:buClr>
                <a:schemeClr val="lt1"/>
              </a:buClr>
              <a:buSzPct val="100000"/>
              <a:buFont typeface="Courier New"/>
              <a:buChar char="o"/>
            </a:pPr>
            <a:r>
              <a:rPr sz="2400" lang="en">
                <a:solidFill>
                  <a:schemeClr val="lt1"/>
                </a:solidFill>
              </a:rPr>
              <a:t>Decay into Muon + neutrino</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1000"/>
                                        <p:tgtEl>
                                          <p:spTgt spid="40"/>
                                        </p:tgtEl>
                                      </p:cBhvr>
                                    </p:animEffect>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p:tgtEl>
                                          <p:spTgt spid="41"/>
                                        </p:tgtEl>
                                        <p:attrNameLst>
                                          <p:attrName>ppt_w</p:attrName>
                                        </p:attrNameLst>
                                      </p:cBhvr>
                                      <p:tavLst>
                                        <p:tav tm="0" fmla="">
                                          <p:val>
                                            <p:strVal val="0"/>
                                          </p:val>
                                        </p:tav>
                                        <p:tav tm="100000" fmla="">
                                          <p:val>
                                            <p:strVal val="#ppt_w"/>
                                          </p:val>
                                        </p:tav>
                                      </p:tavLst>
                                    </p:anim>
                                    <p:anim calcmode="lin" valueType="num">
                                      <p:cBhvr additive="base">
                                        <p:cTn dur="1000"/>
                                        <p:tgtEl>
                                          <p:spTgt spid="41"/>
                                        </p:tgtEl>
                                        <p:attrNameLst>
                                          <p:attrName>ppt_h</p:attrName>
                                        </p:attrNameLst>
                                      </p:cBhvr>
                                      <p:tavLst>
                                        <p:tav tm="0" fmla="">
                                          <p:val>
                                            <p:strVal val="0"/>
                                          </p:val>
                                        </p:tav>
                                        <p:tav tm="100000" fmla="">
                                          <p:val>
                                            <p:strVal val="#ppt_h"/>
                                          </p:val>
                                        </p:tav>
                                      </p:tavLst>
                                    </p:anim>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41"/>
                                        </p:tgtEl>
                                      </p:cBhvr>
                                    </p:animEffect>
                                    <p:set>
                                      <p:cBhvr>
                                        <p:cTn dur="1" fill="hold">
                                          <p:stCondLst>
                                            <p:cond delay="1000"/>
                                          </p:stCondLst>
                                        </p:cTn>
                                        <p:tgtEl>
                                          <p:spTgt spid="41"/>
                                        </p:tgtEl>
                                        <p:attrNameLst>
                                          <p:attrName>style.visibility</p:attrName>
                                        </p:attrNameLst>
                                      </p:cBhvr>
                                      <p:to>
                                        <p:strVal val="hidden"/>
                                      </p:to>
                                    </p:set>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1000"/>
                                        <p:tgtEl>
                                          <p:spTgt spid="44"/>
                                        </p:tgtEl>
                                      </p:cBhvr>
                                    </p:animEffect>
                                  </p:childTnLst>
                                </p:cTn>
                              </p:par>
                              <p:par>
                                <p:cTn presetID="23" fill="hold" presetSubtype="16" presetClass="entr"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700"/>
                                        <p:tgtEl>
                                          <p:spTgt spid="42"/>
                                        </p:tgtEl>
                                        <p:attrNameLst>
                                          <p:attrName>ppt_w</p:attrName>
                                        </p:attrNameLst>
                                      </p:cBhvr>
                                      <p:tavLst>
                                        <p:tav tm="0" fmla="">
                                          <p:val>
                                            <p:strVal val="0"/>
                                          </p:val>
                                        </p:tav>
                                        <p:tav tm="100000" fmla="">
                                          <p:val>
                                            <p:strVal val="#ppt_w"/>
                                          </p:val>
                                        </p:tav>
                                      </p:tavLst>
                                    </p:anim>
                                    <p:anim calcmode="lin" valueType="num">
                                      <p:cBhvr additive="base">
                                        <p:cTn dur="1700"/>
                                        <p:tgtEl>
                                          <p:spTgt spid="42"/>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y="0" x="0"/>
          <a:ext cy="0" cx="0"/>
          <a:chOff y="0" x="0"/>
          <a:chExt cy="0" cx="0"/>
        </a:xfrm>
      </p:grpSpPr>
      <p:sp>
        <p:nvSpPr>
          <p:cNvPr id="49" name="Shape 49"/>
          <p:cNvSpPr txBox="1"/>
          <p:nvPr>
            <p:ph type="title"/>
          </p:nvPr>
        </p:nvSpPr>
        <p:spPr>
          <a:xfrm>
            <a:off y="3" x="457200"/>
            <a:ext cy="857400" cx="8229600"/>
          </a:xfrm>
          <a:prstGeom prst="rect">
            <a:avLst/>
          </a:prstGeom>
        </p:spPr>
        <p:txBody>
          <a:bodyPr bIns="91425" rIns="91425" lIns="91425" tIns="91425" anchor="b" anchorCtr="0">
            <a:noAutofit/>
          </a:bodyPr>
          <a:lstStyle/>
          <a:p>
            <a:pPr>
              <a:spcBef>
                <a:spcPts val="0"/>
              </a:spcBef>
              <a:buNone/>
            </a:pPr>
            <a:r>
              <a:rPr lang="en"/>
              <a:t>Muon Flux</a:t>
            </a:r>
          </a:p>
        </p:txBody>
      </p:sp>
      <p:sp>
        <p:nvSpPr>
          <p:cNvPr id="50" name="Shape 50"/>
          <p:cNvSpPr txBox="1"/>
          <p:nvPr>
            <p:ph idx="1" type="body"/>
          </p:nvPr>
        </p:nvSpPr>
        <p:spPr>
          <a:xfrm>
            <a:off y="857400" x="406575"/>
            <a:ext cy="3725699" cx="4031999"/>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Arial"/>
              <a:buChar char="●"/>
            </a:pPr>
            <a:r>
              <a:rPr lang="en"/>
              <a:t># of muon occurrences</a:t>
            </a:r>
          </a:p>
          <a:p>
            <a:pPr rtl="0" lvl="0" indent="-419100" marL="457200">
              <a:spcBef>
                <a:spcPts val="0"/>
              </a:spcBef>
              <a:buClr>
                <a:schemeClr val="lt1"/>
              </a:buClr>
              <a:buSzPct val="100000"/>
              <a:buFont typeface="Arial"/>
              <a:buChar char="●"/>
            </a:pPr>
            <a:r>
              <a:rPr lang="en"/>
              <a:t>Sea level</a:t>
            </a:r>
          </a:p>
          <a:p>
            <a:pPr rtl="0" lvl="1" indent="-381000" marL="914400">
              <a:spcBef>
                <a:spcPts val="0"/>
              </a:spcBef>
              <a:buClr>
                <a:schemeClr val="lt1"/>
              </a:buClr>
              <a:buSzPct val="80000"/>
              <a:buFont typeface="Courier New"/>
              <a:buChar char="o"/>
            </a:pPr>
            <a:r>
              <a:rPr lang="en"/>
              <a:t>1 muon per cm</a:t>
            </a:r>
            <a:r>
              <a:rPr baseline="30000" lang="en"/>
              <a:t>2</a:t>
            </a:r>
            <a:r>
              <a:rPr lang="en"/>
              <a:t>, per minute, per steradian</a:t>
            </a:r>
          </a:p>
          <a:p>
            <a:pPr rtl="0" lvl="0" indent="-419100" marL="457200">
              <a:spcBef>
                <a:spcPts val="0"/>
              </a:spcBef>
              <a:buClr>
                <a:schemeClr val="lt1"/>
              </a:buClr>
              <a:buSzPct val="100000"/>
              <a:buFont typeface="Arial"/>
              <a:buChar char="●"/>
            </a:pPr>
            <a:r>
              <a:rPr lang="en"/>
              <a:t>What about upper elevations?</a:t>
            </a:r>
          </a:p>
          <a:p>
            <a:pPr rtl="0" lvl="0">
              <a:spcBef>
                <a:spcPts val="0"/>
              </a:spcBef>
              <a:buNone/>
            </a:pPr>
            <a:r>
              <a:rPr sz="1100" lang="en"/>
              <a:t>Graph courtesy of</a:t>
            </a:r>
            <a:r>
              <a:rPr lang="en"/>
              <a:t> </a:t>
            </a:r>
            <a:r>
              <a:rPr sz="1100" lang="en">
                <a:solidFill>
                  <a:srgbClr val="EFEFEF"/>
                </a:solidFill>
              </a:rPr>
              <a:t>Ramesh, N., Hawron, M., Martin, C., &amp; Bachri, A. (2011, January 1). Flux Variation of Cosmic Muons. Retrieved July 18, 2014, from</a:t>
            </a:r>
            <a:r>
              <a:rPr sz="1100" lang="en">
                <a:solidFill>
                  <a:schemeClr val="dk1"/>
                </a:solidFill>
                <a:hlinkClick r:id="rId3"/>
              </a:rPr>
              <a:t> </a:t>
            </a:r>
            <a:r>
              <a:rPr u="sng" sz="1100" lang="en">
                <a:solidFill>
                  <a:srgbClr val="1155CC"/>
                </a:solidFill>
                <a:hlinkClick r:id="rId4"/>
              </a:rPr>
              <a:t>http://arxiv.org/pdf/1203.0101.pdf</a:t>
            </a:r>
            <a:r>
              <a:rPr sz="1100" lang="en">
                <a:solidFill>
                  <a:schemeClr val="dk1"/>
                </a:solidFill>
              </a:rPr>
              <a:t> </a:t>
            </a:r>
          </a:p>
          <a:p>
            <a:pPr>
              <a:spcBef>
                <a:spcPts val="0"/>
              </a:spcBef>
              <a:buNone/>
            </a:pPr>
            <a:r>
              <a:t/>
            </a:r>
            <a:endParaRPr/>
          </a:p>
        </p:txBody>
      </p:sp>
      <p:pic>
        <p:nvPicPr>
          <p:cNvPr id="51" name="Shape 51"/>
          <p:cNvPicPr preferRelativeResize="0"/>
          <p:nvPr/>
        </p:nvPicPr>
        <p:blipFill>
          <a:blip r:embed="rId5"/>
          <a:stretch>
            <a:fillRect/>
          </a:stretch>
        </p:blipFill>
        <p:spPr>
          <a:xfrm>
            <a:off y="1063375" x="4489169"/>
            <a:ext cy="3725699" cx="441145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y="0" x="0"/>
          <a:ext cy="0" cx="0"/>
          <a:chOff y="0" x="0"/>
          <a:chExt cy="0" cx="0"/>
        </a:xfrm>
      </p:grpSpPr>
      <p:sp>
        <p:nvSpPr>
          <p:cNvPr id="56" name="Shape 5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The Experiment</a:t>
            </a:r>
          </a:p>
        </p:txBody>
      </p:sp>
      <p:sp>
        <p:nvSpPr>
          <p:cNvPr id="57" name="Shape 57"/>
          <p:cNvSpPr txBox="1"/>
          <p:nvPr>
            <p:ph idx="1" type="body"/>
          </p:nvPr>
        </p:nvSpPr>
        <p:spPr>
          <a:xfrm>
            <a:off y="1200150" x="457200"/>
            <a:ext cy="1177500" cx="8229600"/>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Arial"/>
              <a:buChar char="●"/>
            </a:pPr>
            <a:r>
              <a:rPr lang="en"/>
              <a:t>Weather balloon payload</a:t>
            </a:r>
          </a:p>
          <a:p>
            <a:pPr lvl="1" indent="-381000" marL="914400">
              <a:spcBef>
                <a:spcPts val="0"/>
              </a:spcBef>
              <a:buClr>
                <a:schemeClr val="lt1"/>
              </a:buClr>
              <a:buSzPct val="80000"/>
              <a:buFont typeface="Courier New"/>
              <a:buChar char="o"/>
            </a:pPr>
            <a:r>
              <a:rPr lang="en"/>
              <a:t>30 kilometers</a:t>
            </a:r>
          </a:p>
        </p:txBody>
      </p:sp>
      <p:sp>
        <p:nvSpPr>
          <p:cNvPr id="58" name="Shape 58"/>
          <p:cNvSpPr txBox="1"/>
          <p:nvPr/>
        </p:nvSpPr>
        <p:spPr>
          <a:xfrm>
            <a:off y="1631250" x="457200"/>
            <a:ext cy="1194899" cx="8229600"/>
          </a:xfrm>
          <a:prstGeom prst="rect">
            <a:avLst/>
          </a:prstGeom>
          <a:noFill/>
          <a:ln>
            <a:noFill/>
          </a:ln>
        </p:spPr>
        <p:txBody>
          <a:bodyPr bIns="91425" rIns="91425" lIns="91425" tIns="91425" anchor="t" anchorCtr="0">
            <a:noAutofit/>
          </a:bodyPr>
          <a:lstStyle/>
          <a:p>
            <a:pPr rtl="0" lvl="0" indent="0" marL="0">
              <a:spcBef>
                <a:spcPts val="480"/>
              </a:spcBef>
              <a:buNone/>
            </a:pPr>
            <a:r>
              <a:t/>
            </a:r>
            <a:endParaRPr sz="2400">
              <a:solidFill>
                <a:schemeClr val="lt1"/>
              </a:solidFill>
            </a:endParaRPr>
          </a:p>
          <a:p>
            <a:pPr rtl="0" lvl="0" indent="-419100" marL="457200">
              <a:spcBef>
                <a:spcPts val="600"/>
              </a:spcBef>
              <a:buClr>
                <a:schemeClr val="lt1"/>
              </a:buClr>
              <a:buSzPct val="100000"/>
              <a:buFont typeface="Arial"/>
              <a:buChar char="●"/>
            </a:pPr>
            <a:r>
              <a:rPr sz="3000" lang="en">
                <a:solidFill>
                  <a:schemeClr val="lt1"/>
                </a:solidFill>
              </a:rPr>
              <a:t>Hypothesis</a:t>
            </a:r>
          </a:p>
          <a:p>
            <a:pPr rtl="0" lvl="1" indent="-381000" marL="914400">
              <a:spcBef>
                <a:spcPts val="480"/>
              </a:spcBef>
              <a:buClr>
                <a:schemeClr val="lt1"/>
              </a:buClr>
              <a:buSzPct val="100000"/>
              <a:buFont typeface="Courier New"/>
              <a:buChar char="o"/>
            </a:pPr>
            <a:r>
              <a:rPr sz="2400" lang="en">
                <a:solidFill>
                  <a:schemeClr val="lt1"/>
                </a:solidFill>
              </a:rPr>
              <a:t>Increase with altitude</a:t>
            </a:r>
          </a:p>
          <a:p>
            <a:pPr rtl="0" lvl="1" indent="-381000" marL="914400">
              <a:spcBef>
                <a:spcPts val="480"/>
              </a:spcBef>
              <a:buClr>
                <a:schemeClr val="lt1"/>
              </a:buClr>
              <a:buSzPct val="100000"/>
              <a:buFont typeface="Courier New"/>
              <a:buChar char="o"/>
            </a:pPr>
            <a:r>
              <a:rPr sz="2400" lang="en">
                <a:solidFill>
                  <a:schemeClr val="lt1"/>
                </a:solidFill>
              </a:rPr>
              <a:t>Sharp decrease past 15 kilometers</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1000"/>
                                        <p:tgtEl>
                                          <p:spTgt spid="5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y="0" x="0"/>
          <a:ext cy="0" cx="0"/>
          <a:chOff y="0" x="0"/>
          <a:chExt cy="0" cx="0"/>
        </a:xfrm>
      </p:grpSpPr>
      <p:pic>
        <p:nvPicPr>
          <p:cNvPr id="63" name="Shape 63"/>
          <p:cNvPicPr preferRelativeResize="0"/>
          <p:nvPr/>
        </p:nvPicPr>
        <p:blipFill>
          <a:blip r:embed="rId3"/>
          <a:stretch>
            <a:fillRect/>
          </a:stretch>
        </p:blipFill>
        <p:spPr>
          <a:xfrm>
            <a:off y="306287" x="6074871"/>
            <a:ext cy="3482572" cx="2611925"/>
          </a:xfrm>
          <a:prstGeom prst="rect">
            <a:avLst/>
          </a:prstGeom>
          <a:noFill/>
          <a:ln>
            <a:noFill/>
          </a:ln>
        </p:spPr>
      </p:pic>
      <p:pic>
        <p:nvPicPr>
          <p:cNvPr id="64" name="Shape 64"/>
          <p:cNvPicPr preferRelativeResize="0"/>
          <p:nvPr/>
        </p:nvPicPr>
        <p:blipFill>
          <a:blip r:embed="rId4"/>
          <a:stretch>
            <a:fillRect/>
          </a:stretch>
        </p:blipFill>
        <p:spPr>
          <a:xfrm>
            <a:off y="2434175" x="1216075"/>
            <a:ext cy="2616997" cx="3489330"/>
          </a:xfrm>
          <a:prstGeom prst="rect">
            <a:avLst/>
          </a:prstGeom>
          <a:noFill/>
          <a:ln>
            <a:noFill/>
          </a:ln>
        </p:spPr>
      </p:pic>
      <p:sp>
        <p:nvSpPr>
          <p:cNvPr id="65" name="Shape 6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3200" lang="en"/>
              <a:t>Methods</a:t>
            </a:r>
          </a:p>
        </p:txBody>
      </p:sp>
      <p:sp>
        <p:nvSpPr>
          <p:cNvPr id="66" name="Shape 66"/>
          <p:cNvSpPr txBox="1"/>
          <p:nvPr>
            <p:ph idx="1" type="body"/>
          </p:nvPr>
        </p:nvSpPr>
        <p:spPr>
          <a:xfrm>
            <a:off y="1200150" x="457200"/>
            <a:ext cy="3725699" cx="8229600"/>
          </a:xfrm>
          <a:prstGeom prst="rect">
            <a:avLst/>
          </a:prstGeom>
        </p:spPr>
        <p:txBody>
          <a:bodyPr bIns="91425" rIns="91425" lIns="91425" tIns="91425" anchor="t" anchorCtr="0">
            <a:noAutofit/>
          </a:bodyPr>
          <a:lstStyle/>
          <a:p>
            <a:pPr lvl="0">
              <a:lnSpc>
                <a:spcPct val="115000"/>
              </a:lnSpc>
              <a:spcBef>
                <a:spcPts val="0"/>
              </a:spcBef>
              <a:buClr>
                <a:schemeClr val="dk1"/>
              </a:buClr>
              <a:buSzPct val="55000"/>
              <a:buFont typeface="Arial"/>
              <a:buNone/>
            </a:pPr>
            <a:r>
              <a:rPr b="1" sz="2000" lang="en">
                <a:solidFill>
                  <a:srgbClr val="FFFFFF"/>
                </a:solidFill>
                <a:latin typeface="Times New Roman"/>
                <a:ea typeface="Times New Roman"/>
                <a:cs typeface="Times New Roman"/>
                <a:sym typeface="Times New Roman"/>
              </a:rPr>
              <a:t>Building the Module</a:t>
            </a:r>
          </a:p>
        </p:txBody>
      </p:sp>
      <p:pic>
        <p:nvPicPr>
          <p:cNvPr id="67" name="Shape 67"/>
          <p:cNvPicPr preferRelativeResize="0"/>
          <p:nvPr/>
        </p:nvPicPr>
        <p:blipFill>
          <a:blip r:embed="rId5"/>
          <a:stretch>
            <a:fillRect/>
          </a:stretch>
        </p:blipFill>
        <p:spPr>
          <a:xfrm>
            <a:off y="778675" x="3299164"/>
            <a:ext cy="4040724" cx="5387623"/>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000"/>
                                        <p:tgtEl>
                                          <p:spTgt spid="66"/>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000"/>
                                        <p:tgtEl>
                                          <p:spTgt spid="64"/>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2" fill="hold" presetSubtype="8" presetClass="entr"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p:tgtEl>
                                          <p:spTgt spid="63"/>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63"/>
                                        </p:tgtEl>
                                      </p:cBhvr>
                                    </p:animEffect>
                                    <p:set>
                                      <p:cBhvr>
                                        <p:cTn dur="1" fill="hold">
                                          <p:stCondLst>
                                            <p:cond delay="1000"/>
                                          </p:stCondLst>
                                        </p:cTn>
                                        <p:tgtEl>
                                          <p:spTgt spid="63"/>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1000"/>
                                        <p:tgtEl>
                                          <p:spTgt spid="64"/>
                                        </p:tgtEl>
                                      </p:cBhvr>
                                    </p:animEffect>
                                    <p:set>
                                      <p:cBhvr>
                                        <p:cTn dur="1" fill="hold">
                                          <p:stCondLst>
                                            <p:cond delay="1000"/>
                                          </p:stCondLst>
                                        </p:cTn>
                                        <p:tgtEl>
                                          <p:spTgt spid="64"/>
                                        </p:tgtEl>
                                        <p:attrNameLst>
                                          <p:attrName>style.visibility</p:attrName>
                                        </p:attrNameLst>
                                      </p:cBhvr>
                                      <p:to>
                                        <p:strVal val="hidden"/>
                                      </p:to>
                                    </p:set>
                                  </p:childTnLst>
                                </p:cTn>
                              </p:par>
                            </p:childTnLst>
                          </p:cTn>
                        </p:par>
                        <p:par>
                          <p:cTn fill="hold">
                            <p:stCondLst>
                              <p:cond delay="1000"/>
                            </p:stCondLst>
                            <p:childTnLst>
                              <p:par>
                                <p:cTn presetID="2" fill="hold" presetSubtype="8" presetClass="entr"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p:tgtEl>
                                          <p:spTgt spid="67"/>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y="0" x="0"/>
          <a:ext cy="0" cx="0"/>
          <a:chOff y="0" x="0"/>
          <a:chExt cy="0" cx="0"/>
        </a:xfrm>
      </p:grpSpPr>
      <p:sp>
        <p:nvSpPr>
          <p:cNvPr id="72" name="Shape 7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Hardware</a:t>
            </a:r>
          </a:p>
        </p:txBody>
      </p:sp>
      <p:sp>
        <p:nvSpPr>
          <p:cNvPr id="73" name="Shape 73"/>
          <p:cNvSpPr txBox="1"/>
          <p:nvPr>
            <p:ph idx="1" type="body"/>
          </p:nvPr>
        </p:nvSpPr>
        <p:spPr>
          <a:xfrm>
            <a:off y="999800" x="457200"/>
            <a:ext cy="857400" cx="3994500"/>
          </a:xfrm>
          <a:prstGeom prst="rect">
            <a:avLst/>
          </a:prstGeom>
        </p:spPr>
        <p:txBody>
          <a:bodyPr bIns="91425" rIns="91425" lIns="91425" tIns="91425" anchor="t" anchorCtr="0">
            <a:noAutofit/>
          </a:bodyPr>
          <a:lstStyle/>
          <a:p>
            <a:pPr lvl="0" indent="-419100" marL="457200">
              <a:spcBef>
                <a:spcPts val="0"/>
              </a:spcBef>
              <a:buClr>
                <a:schemeClr val="lt1"/>
              </a:buClr>
              <a:buSzPct val="100000"/>
              <a:buFont typeface="Arial"/>
              <a:buChar char="●"/>
            </a:pPr>
            <a:r>
              <a:rPr lang="en"/>
              <a:t>FoamCore</a:t>
            </a:r>
          </a:p>
        </p:txBody>
      </p:sp>
      <p:sp>
        <p:nvSpPr>
          <p:cNvPr id="74" name="Shape 74"/>
          <p:cNvSpPr txBox="1"/>
          <p:nvPr>
            <p:ph idx="2" type="body"/>
          </p:nvPr>
        </p:nvSpPr>
        <p:spPr>
          <a:xfrm>
            <a:off y="1707500" x="457200"/>
            <a:ext cy="1249799" cx="3994500"/>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Arial"/>
              <a:buChar char="●"/>
            </a:pPr>
            <a:r>
              <a:rPr lang="en"/>
              <a:t>Fiberglass insulation</a:t>
            </a:r>
          </a:p>
        </p:txBody>
      </p:sp>
      <p:pic>
        <p:nvPicPr>
          <p:cNvPr id="75" name="Shape 75"/>
          <p:cNvPicPr preferRelativeResize="0"/>
          <p:nvPr/>
        </p:nvPicPr>
        <p:blipFill>
          <a:blip r:embed="rId3"/>
          <a:stretch>
            <a:fillRect/>
          </a:stretch>
        </p:blipFill>
        <p:spPr>
          <a:xfrm>
            <a:off y="205975" x="3484104"/>
            <a:ext cy="2900999" cx="4362501"/>
          </a:xfrm>
          <a:prstGeom prst="rect">
            <a:avLst/>
          </a:prstGeom>
          <a:noFill/>
          <a:ln>
            <a:noFill/>
          </a:ln>
        </p:spPr>
      </p:pic>
      <p:pic>
        <p:nvPicPr>
          <p:cNvPr id="76" name="Shape 76"/>
          <p:cNvPicPr preferRelativeResize="0"/>
          <p:nvPr/>
        </p:nvPicPr>
        <p:blipFill>
          <a:blip r:embed="rId4"/>
          <a:stretch>
            <a:fillRect/>
          </a:stretch>
        </p:blipFill>
        <p:spPr>
          <a:xfrm>
            <a:off y="2600025" x="5254875"/>
            <a:ext cy="2543474" cx="3889125"/>
          </a:xfrm>
          <a:prstGeom prst="rect">
            <a:avLst/>
          </a:prstGeom>
          <a:noFill/>
          <a:ln>
            <a:noFill/>
          </a:ln>
        </p:spPr>
      </p:pic>
      <p:sp>
        <p:nvSpPr>
          <p:cNvPr id="77" name="Shape 77"/>
          <p:cNvSpPr txBox="1"/>
          <p:nvPr/>
        </p:nvSpPr>
        <p:spPr>
          <a:xfrm>
            <a:off y="2756200" x="457200"/>
            <a:ext cy="1242000" cx="3994500"/>
          </a:xfrm>
          <a:prstGeom prst="rect">
            <a:avLst/>
          </a:prstGeom>
          <a:noFill/>
          <a:ln>
            <a:noFill/>
          </a:ln>
        </p:spPr>
        <p:txBody>
          <a:bodyPr bIns="91425" rIns="91425" lIns="91425" tIns="91425" anchor="t" anchorCtr="0">
            <a:noAutofit/>
          </a:bodyPr>
          <a:lstStyle/>
          <a:p>
            <a:pPr rtl="0" lvl="0" indent="-419100" marL="457200">
              <a:spcBef>
                <a:spcPts val="600"/>
              </a:spcBef>
              <a:buClr>
                <a:schemeClr val="lt1"/>
              </a:buClr>
              <a:buSzPct val="100000"/>
              <a:buFont typeface="Arial"/>
              <a:buChar char="●"/>
            </a:pPr>
            <a:r>
              <a:rPr sz="3000" lang="en">
                <a:solidFill>
                  <a:schemeClr val="lt1"/>
                </a:solidFill>
              </a:rPr>
              <a:t>Mylar rescue blanket</a:t>
            </a:r>
          </a:p>
        </p:txBody>
      </p:sp>
      <p:sp>
        <p:nvSpPr>
          <p:cNvPr id="78" name="Shape 78"/>
          <p:cNvSpPr txBox="1"/>
          <p:nvPr/>
        </p:nvSpPr>
        <p:spPr>
          <a:xfrm>
            <a:off y="3868075" x="457200"/>
            <a:ext cy="627000" cx="3994500"/>
          </a:xfrm>
          <a:prstGeom prst="rect">
            <a:avLst/>
          </a:prstGeom>
          <a:noFill/>
          <a:ln>
            <a:noFill/>
          </a:ln>
        </p:spPr>
        <p:txBody>
          <a:bodyPr bIns="91425" rIns="91425" lIns="91425" tIns="91425" anchor="t" anchorCtr="0">
            <a:noAutofit/>
          </a:bodyPr>
          <a:lstStyle/>
          <a:p>
            <a:pPr rtl="0" lvl="0" indent="-419100" marL="457200">
              <a:spcBef>
                <a:spcPts val="600"/>
              </a:spcBef>
              <a:buClr>
                <a:schemeClr val="lt1"/>
              </a:buClr>
              <a:buSzPct val="100000"/>
              <a:buFont typeface="Arial"/>
              <a:buChar char="●"/>
            </a:pPr>
            <a:r>
              <a:rPr sz="3000" lang="en">
                <a:solidFill>
                  <a:schemeClr val="lt1"/>
                </a:solidFill>
              </a:rPr>
              <a:t>Aluminum tape</a:t>
            </a:r>
          </a:p>
          <a:p>
            <a:pPr>
              <a:spcBef>
                <a:spcPts val="0"/>
              </a:spcBef>
              <a:buNone/>
            </a:pPr>
            <a:r>
              <a:t/>
            </a:r>
            <a:endParaRPr/>
          </a:p>
        </p:txBody>
      </p:sp>
      <p:sp>
        <p:nvSpPr>
          <p:cNvPr id="79" name="Shape 79"/>
          <p:cNvSpPr txBox="1"/>
          <p:nvPr/>
        </p:nvSpPr>
        <p:spPr>
          <a:xfrm>
            <a:off y="4577925" x="496825"/>
            <a:ext cy="437699" cx="3994500"/>
          </a:xfrm>
          <a:prstGeom prst="rect">
            <a:avLst/>
          </a:prstGeom>
          <a:noFill/>
          <a:ln>
            <a:noFill/>
          </a:ln>
        </p:spPr>
        <p:txBody>
          <a:bodyPr bIns="91425" rIns="91425" lIns="91425" tIns="91425" anchor="t" anchorCtr="0">
            <a:noAutofit/>
          </a:bodyPr>
          <a:lstStyle/>
          <a:p>
            <a:pPr>
              <a:spcBef>
                <a:spcPts val="0"/>
              </a:spcBef>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p:tgtEl>
                                          <p:spTgt spid="74"/>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p:tgtEl>
                                          <p:spTgt spid="77"/>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fade">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pic>
        <p:nvPicPr>
          <p:cNvPr id="84" name="Shape 84"/>
          <p:cNvPicPr preferRelativeResize="0"/>
          <p:nvPr/>
        </p:nvPicPr>
        <p:blipFill>
          <a:blip r:embed="rId3"/>
          <a:stretch>
            <a:fillRect/>
          </a:stretch>
        </p:blipFill>
        <p:spPr>
          <a:xfrm>
            <a:off y="2403225" x="6997450"/>
            <a:ext cy="1907600" cx="1907600"/>
          </a:xfrm>
          <a:prstGeom prst="rect">
            <a:avLst/>
          </a:prstGeom>
          <a:noFill/>
          <a:ln>
            <a:noFill/>
          </a:ln>
        </p:spPr>
      </p:pic>
      <p:pic>
        <p:nvPicPr>
          <p:cNvPr id="85" name="Shape 85"/>
          <p:cNvPicPr preferRelativeResize="0"/>
          <p:nvPr/>
        </p:nvPicPr>
        <p:blipFill>
          <a:blip r:embed="rId4"/>
          <a:stretch>
            <a:fillRect/>
          </a:stretch>
        </p:blipFill>
        <p:spPr>
          <a:xfrm>
            <a:off y="205975" x="6852612"/>
            <a:ext cy="2197250" cx="2197250"/>
          </a:xfrm>
          <a:prstGeom prst="rect">
            <a:avLst/>
          </a:prstGeom>
          <a:noFill/>
          <a:ln>
            <a:noFill/>
          </a:ln>
        </p:spPr>
      </p:pic>
      <p:pic>
        <p:nvPicPr>
          <p:cNvPr id="86" name="Shape 86"/>
          <p:cNvPicPr preferRelativeResize="0"/>
          <p:nvPr/>
        </p:nvPicPr>
        <p:blipFill>
          <a:blip r:embed="rId5"/>
          <a:stretch>
            <a:fillRect/>
          </a:stretch>
        </p:blipFill>
        <p:spPr>
          <a:xfrm>
            <a:off y="306586" x="4404452"/>
            <a:ext cy="3464723" cx="2448176"/>
          </a:xfrm>
          <a:prstGeom prst="rect">
            <a:avLst/>
          </a:prstGeom>
          <a:noFill/>
          <a:ln>
            <a:noFill/>
          </a:ln>
        </p:spPr>
      </p:pic>
      <p:sp>
        <p:nvSpPr>
          <p:cNvPr id="87" name="Shape 8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Electronics</a:t>
            </a:r>
          </a:p>
        </p:txBody>
      </p:sp>
      <p:sp>
        <p:nvSpPr>
          <p:cNvPr id="88" name="Shape 88"/>
          <p:cNvSpPr txBox="1"/>
          <p:nvPr>
            <p:ph idx="1" type="body"/>
          </p:nvPr>
        </p:nvSpPr>
        <p:spPr>
          <a:xfrm>
            <a:off y="1200150" x="457200"/>
            <a:ext cy="541800" cx="3994500"/>
          </a:xfrm>
          <a:prstGeom prst="rect">
            <a:avLst/>
          </a:prstGeom>
        </p:spPr>
        <p:txBody>
          <a:bodyPr bIns="91425" rIns="91425" lIns="91425" tIns="91425" anchor="t" anchorCtr="0">
            <a:noAutofit/>
          </a:bodyPr>
          <a:lstStyle/>
          <a:p>
            <a:pPr lvl="0" indent="-381000" marL="457200">
              <a:spcBef>
                <a:spcPts val="0"/>
              </a:spcBef>
              <a:buClr>
                <a:schemeClr val="lt1"/>
              </a:buClr>
              <a:buSzPct val="100000"/>
              <a:buFont typeface="Arial"/>
              <a:buChar char="●"/>
            </a:pPr>
            <a:r>
              <a:rPr sz="2400" lang="en"/>
              <a:t>Geiger counter</a:t>
            </a:r>
          </a:p>
        </p:txBody>
      </p:sp>
      <p:sp>
        <p:nvSpPr>
          <p:cNvPr id="89" name="Shape 89"/>
          <p:cNvSpPr txBox="1"/>
          <p:nvPr>
            <p:ph idx="2" type="body"/>
          </p:nvPr>
        </p:nvSpPr>
        <p:spPr>
          <a:xfrm>
            <a:off y="1678775" x="504450"/>
            <a:ext cy="1195800" cx="3899999"/>
          </a:xfrm>
          <a:prstGeom prst="rect">
            <a:avLst/>
          </a:prstGeom>
        </p:spPr>
        <p:txBody>
          <a:bodyPr bIns="91425" rIns="91425" lIns="91425" tIns="91425" anchor="t" anchorCtr="0">
            <a:noAutofit/>
          </a:bodyPr>
          <a:lstStyle/>
          <a:p>
            <a:pPr rtl="0" lvl="0" indent="-381000" marL="457200">
              <a:spcBef>
                <a:spcPts val="0"/>
              </a:spcBef>
              <a:buClr>
                <a:schemeClr val="lt1"/>
              </a:buClr>
              <a:buSzPct val="100000"/>
              <a:buFont typeface="Arial"/>
              <a:buChar char="●"/>
            </a:pPr>
            <a:r>
              <a:rPr sz="2400" lang="en"/>
              <a:t>VMP 180 sensor</a:t>
            </a:r>
          </a:p>
          <a:p>
            <a:pPr rtl="0" lvl="1" indent="-355600" marL="914400">
              <a:spcBef>
                <a:spcPts val="0"/>
              </a:spcBef>
              <a:buClr>
                <a:schemeClr val="lt1"/>
              </a:buClr>
              <a:buSzPct val="100000"/>
              <a:buFont typeface="Courier New"/>
              <a:buChar char="o"/>
            </a:pPr>
            <a:r>
              <a:rPr sz="2000" lang="en"/>
              <a:t>Temperature and Pressure</a:t>
            </a:r>
          </a:p>
          <a:p>
            <a:pPr>
              <a:spcBef>
                <a:spcPts val="0"/>
              </a:spcBef>
              <a:buNone/>
            </a:pPr>
            <a:r>
              <a:t/>
            </a:r>
            <a:endParaRPr/>
          </a:p>
        </p:txBody>
      </p:sp>
      <p:pic>
        <p:nvPicPr>
          <p:cNvPr id="90" name="Shape 90"/>
          <p:cNvPicPr preferRelativeResize="0"/>
          <p:nvPr/>
        </p:nvPicPr>
        <p:blipFill>
          <a:blip r:embed="rId6"/>
          <a:stretch>
            <a:fillRect/>
          </a:stretch>
        </p:blipFill>
        <p:spPr>
          <a:xfrm>
            <a:off y="3560550" x="3275250"/>
            <a:ext cy="1608999" cx="2110350"/>
          </a:xfrm>
          <a:prstGeom prst="rect">
            <a:avLst/>
          </a:prstGeom>
          <a:noFill/>
          <a:ln>
            <a:noFill/>
          </a:ln>
        </p:spPr>
      </p:pic>
      <p:sp>
        <p:nvSpPr>
          <p:cNvPr id="91" name="Shape 91"/>
          <p:cNvSpPr txBox="1"/>
          <p:nvPr/>
        </p:nvSpPr>
        <p:spPr>
          <a:xfrm>
            <a:off y="2932045" x="457200"/>
            <a:ext cy="628499" cx="3994500"/>
          </a:xfrm>
          <a:prstGeom prst="rect">
            <a:avLst/>
          </a:prstGeom>
          <a:noFill/>
          <a:ln>
            <a:noFill/>
          </a:ln>
        </p:spPr>
        <p:txBody>
          <a:bodyPr bIns="91425" rIns="91425" lIns="91425" tIns="91425" anchor="t" anchorCtr="0">
            <a:noAutofit/>
          </a:bodyPr>
          <a:lstStyle/>
          <a:p>
            <a:pPr rtl="0" lvl="0" indent="-381000" marL="457200">
              <a:spcBef>
                <a:spcPts val="600"/>
              </a:spcBef>
              <a:buClr>
                <a:schemeClr val="lt1"/>
              </a:buClr>
              <a:buSzPct val="100000"/>
              <a:buFont typeface="Arial"/>
              <a:buChar char="●"/>
            </a:pPr>
            <a:r>
              <a:rPr sz="2400" lang="en">
                <a:solidFill>
                  <a:schemeClr val="lt1"/>
                </a:solidFill>
              </a:rPr>
              <a:t>Arduino</a:t>
            </a:r>
          </a:p>
        </p:txBody>
      </p:sp>
      <p:sp>
        <p:nvSpPr>
          <p:cNvPr id="92" name="Shape 92"/>
          <p:cNvSpPr txBox="1"/>
          <p:nvPr/>
        </p:nvSpPr>
        <p:spPr>
          <a:xfrm>
            <a:off y="3619750" x="473175"/>
            <a:ext cy="591299" cx="3994500"/>
          </a:xfrm>
          <a:prstGeom prst="rect">
            <a:avLst/>
          </a:prstGeom>
          <a:noFill/>
          <a:ln>
            <a:noFill/>
          </a:ln>
        </p:spPr>
        <p:txBody>
          <a:bodyPr bIns="91425" rIns="91425" lIns="91425" tIns="91425" anchor="t" anchorCtr="0">
            <a:noAutofit/>
          </a:bodyPr>
          <a:lstStyle/>
          <a:p>
            <a:pPr rtl="0" lvl="0" indent="-381000" marL="457200">
              <a:spcBef>
                <a:spcPts val="600"/>
              </a:spcBef>
              <a:buClr>
                <a:schemeClr val="lt1"/>
              </a:buClr>
              <a:buSzPct val="100000"/>
              <a:buFont typeface="Arial"/>
              <a:buChar char="●"/>
            </a:pPr>
            <a:r>
              <a:rPr sz="2400" lang="en">
                <a:solidFill>
                  <a:schemeClr val="lt1"/>
                </a:solidFill>
              </a:rPr>
              <a:t>Micro SD shield</a:t>
            </a:r>
          </a:p>
          <a:p>
            <a:pPr>
              <a:spcBef>
                <a:spcPts val="0"/>
              </a:spcBef>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1000"/>
                                        <p:tgtEl>
                                          <p:spTgt spid="88"/>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ppt_w</p:attrName>
                                        </p:attrNameLst>
                                      </p:cBhvr>
                                      <p:tavLst>
                                        <p:tav tm="0" fmla="">
                                          <p:val>
                                            <p:strVal val="0"/>
                                          </p:val>
                                        </p:tav>
                                        <p:tav tm="100000" fmla="">
                                          <p:val>
                                            <p:strVal val="#ppt_w"/>
                                          </p:val>
                                        </p:tav>
                                      </p:tavLst>
                                    </p:anim>
                                    <p:anim calcmode="lin" valueType="num">
                                      <p:cBhvr additive="base">
                                        <p:cTn dur="1000"/>
                                        <p:tgtEl>
                                          <p:spTgt spid="86"/>
                                        </p:tgtEl>
                                        <p:attrNameLst>
                                          <p:attrName>ppt_h</p:attrName>
                                        </p:attrNameLst>
                                      </p:cBhvr>
                                      <p:tavLst>
                                        <p:tav tm="0" fmla="">
                                          <p:val>
                                            <p:strVal val="0"/>
                                          </p:val>
                                        </p:tav>
                                        <p:tav tm="100000" fmla="">
                                          <p:val>
                                            <p:strVal val="#ppt_h"/>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ppt_w</p:attrName>
                                        </p:attrNameLst>
                                      </p:cBhvr>
                                      <p:tavLst>
                                        <p:tav tm="0" fmla="">
                                          <p:val>
                                            <p:strVal val="0"/>
                                          </p:val>
                                        </p:tav>
                                        <p:tav tm="100000" fmla="">
                                          <p:val>
                                            <p:strVal val="#ppt_w"/>
                                          </p:val>
                                        </p:tav>
                                      </p:tavLst>
                                    </p:anim>
                                    <p:anim calcmode="lin" valueType="num">
                                      <p:cBhvr additive="base">
                                        <p:cTn dur="1000"/>
                                        <p:tgtEl>
                                          <p:spTgt spid="85"/>
                                        </p:tgtEl>
                                        <p:attrNameLst>
                                          <p:attrName>ppt_h</p:attrName>
                                        </p:attrNameLst>
                                      </p:cBhvr>
                                      <p:tavLst>
                                        <p:tav tm="0" fmla="">
                                          <p:val>
                                            <p:strVal val="0"/>
                                          </p:val>
                                        </p:tav>
                                        <p:tav tm="100000" fmla="">
                                          <p:val>
                                            <p:strVal val="#ppt_h"/>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ppt_w</p:attrName>
                                        </p:attrNameLst>
                                      </p:cBhvr>
                                      <p:tavLst>
                                        <p:tav tm="0" fmla="">
                                          <p:val>
                                            <p:strVal val="0"/>
                                          </p:val>
                                        </p:tav>
                                        <p:tav tm="100000" fmla="">
                                          <p:val>
                                            <p:strVal val="#ppt_w"/>
                                          </p:val>
                                        </p:tav>
                                      </p:tavLst>
                                    </p:anim>
                                    <p:anim calcmode="lin" valueType="num">
                                      <p:cBhvr additive="base">
                                        <p:cTn dur="1000"/>
                                        <p:tgtEl>
                                          <p:spTgt spid="84"/>
                                        </p:tgtEl>
                                        <p:attrNameLst>
                                          <p:attrName>ppt_h</p:attrName>
                                        </p:attrNameLst>
                                      </p:cBhvr>
                                      <p:tavLst>
                                        <p:tav tm="0" fmla="">
                                          <p:val>
                                            <p:strVal val="0"/>
                                          </p:val>
                                        </p:tav>
                                        <p:tav tm="100000" fmla="">
                                          <p:val>
                                            <p:strVal val="#ppt_h"/>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tm="0" fmla="">
                                          <p:val>
                                            <p:strVal val="0"/>
                                          </p:val>
                                        </p:tav>
                                        <p:tav tm="100000" fmla="">
                                          <p:val>
                                            <p:strVal val="#ppt_w"/>
                                          </p:val>
                                        </p:tav>
                                      </p:tavLst>
                                    </p:anim>
                                    <p:anim calcmode="lin" valueType="num">
                                      <p:cBhvr additive="base">
                                        <p:cTn dur="1000"/>
                                        <p:tgtEl>
                                          <p:spTgt spid="90"/>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3200" lang="en"/>
              <a:t>Heating the Module</a:t>
            </a:r>
          </a:p>
        </p:txBody>
      </p:sp>
      <p:sp>
        <p:nvSpPr>
          <p:cNvPr id="98" name="Shape 9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55600" marL="457200">
              <a:spcBef>
                <a:spcPts val="0"/>
              </a:spcBef>
              <a:buClr>
                <a:schemeClr val="lt1"/>
              </a:buClr>
              <a:buSzPct val="100000"/>
              <a:buFont typeface="Arial"/>
              <a:buChar char="●"/>
            </a:pPr>
            <a:r>
              <a:rPr sz="2000" lang="en"/>
              <a:t>1 kOhm power resistors (6x)</a:t>
            </a:r>
          </a:p>
          <a:p>
            <a:pPr rtl="0" lvl="0" indent="-355600" marL="457200">
              <a:spcBef>
                <a:spcPts val="0"/>
              </a:spcBef>
              <a:buClr>
                <a:schemeClr val="lt1"/>
              </a:buClr>
              <a:buSzPct val="100000"/>
              <a:buFont typeface="Arial"/>
              <a:buChar char="●"/>
            </a:pPr>
            <a:r>
              <a:rPr sz="2000" lang="en"/>
              <a:t>9V batteries (8x)</a:t>
            </a:r>
          </a:p>
          <a:p>
            <a:pPr rtl="0" lvl="0" indent="-355600" marL="457200">
              <a:spcBef>
                <a:spcPts val="0"/>
              </a:spcBef>
              <a:buClr>
                <a:schemeClr val="lt1"/>
              </a:buClr>
              <a:buSzPct val="100000"/>
              <a:buFont typeface="Arial"/>
              <a:buChar char="●"/>
            </a:pPr>
            <a:r>
              <a:rPr sz="2000" lang="en"/>
              <a:t>On-off switch</a:t>
            </a:r>
            <a:r>
              <a:rPr lang="en"/>
              <a:t>  </a:t>
            </a:r>
          </a:p>
          <a:p>
            <a:pPr rtl="0">
              <a:spcBef>
                <a:spcPts val="0"/>
              </a:spcBef>
              <a:buNone/>
            </a:pPr>
            <a:r>
              <a:t/>
            </a:r>
            <a:endParaRPr/>
          </a:p>
          <a:p>
            <a:pPr>
              <a:spcBef>
                <a:spcPts val="0"/>
              </a:spcBef>
              <a:buNone/>
            </a:pPr>
            <a:r>
              <a:t/>
            </a:r>
            <a:endParaRPr/>
          </a:p>
        </p:txBody>
      </p:sp>
      <p:pic>
        <p:nvPicPr>
          <p:cNvPr id="99" name="Shape 99"/>
          <p:cNvPicPr preferRelativeResize="0"/>
          <p:nvPr/>
        </p:nvPicPr>
        <p:blipFill>
          <a:blip r:embed="rId3"/>
          <a:stretch>
            <a:fillRect/>
          </a:stretch>
        </p:blipFill>
        <p:spPr>
          <a:xfrm>
            <a:off y="0" x="6349701"/>
            <a:ext cy="3725700" cx="2794300"/>
          </a:xfrm>
          <a:prstGeom prst="rect">
            <a:avLst/>
          </a:prstGeom>
          <a:noFill/>
          <a:ln>
            <a:noFill/>
          </a:ln>
        </p:spPr>
      </p:pic>
      <p:pic>
        <p:nvPicPr>
          <p:cNvPr id="100" name="Shape 100"/>
          <p:cNvPicPr preferRelativeResize="0"/>
          <p:nvPr/>
        </p:nvPicPr>
        <p:blipFill>
          <a:blip r:embed="rId4"/>
          <a:stretch>
            <a:fillRect/>
          </a:stretch>
        </p:blipFill>
        <p:spPr>
          <a:xfrm>
            <a:off y="2038625" x="2672999"/>
            <a:ext cy="3104875" cx="3676699"/>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fade">
                                      <p:cBhvr>
                                        <p:cTn dur="1000"/>
                                        <p:tgtEl>
                                          <p:spTgt spid="99"/>
                                        </p:tgtEl>
                                      </p:cBhvr>
                                    </p:animEffect>
                                  </p:childTnLst>
                                </p:cTn>
                              </p:par>
                              <p:par>
                                <p:cTn presetID="10" fill="hold" presetSubtype="0" presetClass="entr"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